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124"/>
  </p:notesMasterIdLst>
  <p:sldIdLst>
    <p:sldId id="648" r:id="rId2"/>
    <p:sldId id="724" r:id="rId3"/>
    <p:sldId id="649" r:id="rId4"/>
    <p:sldId id="650" r:id="rId5"/>
    <p:sldId id="651" r:id="rId6"/>
    <p:sldId id="652" r:id="rId7"/>
    <p:sldId id="653" r:id="rId8"/>
    <p:sldId id="654" r:id="rId9"/>
    <p:sldId id="660" r:id="rId10"/>
    <p:sldId id="661" r:id="rId11"/>
    <p:sldId id="662" r:id="rId12"/>
    <p:sldId id="663" r:id="rId13"/>
    <p:sldId id="677" r:id="rId14"/>
    <p:sldId id="665" r:id="rId15"/>
    <p:sldId id="666" r:id="rId16"/>
    <p:sldId id="667" r:id="rId17"/>
    <p:sldId id="668" r:id="rId18"/>
    <p:sldId id="669" r:id="rId19"/>
    <p:sldId id="671" r:id="rId20"/>
    <p:sldId id="672" r:id="rId21"/>
    <p:sldId id="675" r:id="rId22"/>
    <p:sldId id="676" r:id="rId23"/>
    <p:sldId id="596" r:id="rId24"/>
    <p:sldId id="594" r:id="rId25"/>
    <p:sldId id="597" r:id="rId26"/>
    <p:sldId id="598" r:id="rId27"/>
    <p:sldId id="599" r:id="rId28"/>
    <p:sldId id="600" r:id="rId29"/>
    <p:sldId id="602" r:id="rId30"/>
    <p:sldId id="601" r:id="rId31"/>
    <p:sldId id="270" r:id="rId32"/>
    <p:sldId id="324" r:id="rId33"/>
    <p:sldId id="607" r:id="rId34"/>
    <p:sldId id="331" r:id="rId35"/>
    <p:sldId id="305" r:id="rId36"/>
    <p:sldId id="306" r:id="rId37"/>
    <p:sldId id="307" r:id="rId38"/>
    <p:sldId id="309" r:id="rId39"/>
    <p:sldId id="311" r:id="rId40"/>
    <p:sldId id="312" r:id="rId41"/>
    <p:sldId id="419" r:id="rId42"/>
    <p:sldId id="431" r:id="rId43"/>
    <p:sldId id="432" r:id="rId44"/>
    <p:sldId id="481" r:id="rId45"/>
    <p:sldId id="555" r:id="rId46"/>
    <p:sldId id="554" r:id="rId47"/>
    <p:sldId id="445" r:id="rId48"/>
    <p:sldId id="446" r:id="rId49"/>
    <p:sldId id="447" r:id="rId50"/>
    <p:sldId id="448" r:id="rId51"/>
    <p:sldId id="462" r:id="rId52"/>
    <p:sldId id="463" r:id="rId53"/>
    <p:sldId id="465" r:id="rId54"/>
    <p:sldId id="480" r:id="rId55"/>
    <p:sldId id="390" r:id="rId56"/>
    <p:sldId id="725" r:id="rId57"/>
    <p:sldId id="726" r:id="rId58"/>
    <p:sldId id="728" r:id="rId59"/>
    <p:sldId id="729" r:id="rId60"/>
    <p:sldId id="730" r:id="rId61"/>
    <p:sldId id="731" r:id="rId62"/>
    <p:sldId id="732" r:id="rId63"/>
    <p:sldId id="735" r:id="rId64"/>
    <p:sldId id="736" r:id="rId65"/>
    <p:sldId id="737" r:id="rId66"/>
    <p:sldId id="738" r:id="rId67"/>
    <p:sldId id="739" r:id="rId68"/>
    <p:sldId id="740" r:id="rId69"/>
    <p:sldId id="744" r:id="rId70"/>
    <p:sldId id="746" r:id="rId71"/>
    <p:sldId id="747" r:id="rId72"/>
    <p:sldId id="748" r:id="rId73"/>
    <p:sldId id="749" r:id="rId74"/>
    <p:sldId id="750" r:id="rId75"/>
    <p:sldId id="751" r:id="rId76"/>
    <p:sldId id="752" r:id="rId77"/>
    <p:sldId id="753" r:id="rId78"/>
    <p:sldId id="754" r:id="rId79"/>
    <p:sldId id="755" r:id="rId80"/>
    <p:sldId id="756" r:id="rId81"/>
    <p:sldId id="647" r:id="rId82"/>
    <p:sldId id="395" r:id="rId83"/>
    <p:sldId id="397" r:id="rId84"/>
    <p:sldId id="398" r:id="rId85"/>
    <p:sldId id="399" r:id="rId86"/>
    <p:sldId id="412" r:id="rId87"/>
    <p:sldId id="413" r:id="rId88"/>
    <p:sldId id="722" r:id="rId89"/>
    <p:sldId id="414" r:id="rId90"/>
    <p:sldId id="499" r:id="rId91"/>
    <p:sldId id="500" r:id="rId92"/>
    <p:sldId id="712" r:id="rId93"/>
    <p:sldId id="713" r:id="rId94"/>
    <p:sldId id="714" r:id="rId95"/>
    <p:sldId id="366" r:id="rId96"/>
    <p:sldId id="543" r:id="rId97"/>
    <p:sldId id="544" r:id="rId98"/>
    <p:sldId id="547" r:id="rId99"/>
    <p:sldId id="491" r:id="rId100"/>
    <p:sldId id="435" r:id="rId101"/>
    <p:sldId id="370" r:id="rId102"/>
    <p:sldId id="374" r:id="rId103"/>
    <p:sldId id="492" r:id="rId104"/>
    <p:sldId id="357" r:id="rId105"/>
    <p:sldId id="683" r:id="rId106"/>
    <p:sldId id="685" r:id="rId107"/>
    <p:sldId id="716" r:id="rId108"/>
    <p:sldId id="686" r:id="rId109"/>
    <p:sldId id="717" r:id="rId110"/>
    <p:sldId id="687" r:id="rId111"/>
    <p:sldId id="688" r:id="rId112"/>
    <p:sldId id="715" r:id="rId113"/>
    <p:sldId id="689" r:id="rId114"/>
    <p:sldId id="690" r:id="rId115"/>
    <p:sldId id="441" r:id="rId116"/>
    <p:sldId id="442" r:id="rId117"/>
    <p:sldId id="691" r:id="rId118"/>
    <p:sldId id="416" r:id="rId119"/>
    <p:sldId id="443" r:id="rId120"/>
    <p:sldId id="273" r:id="rId121"/>
    <p:sldId id="718" r:id="rId122"/>
    <p:sldId id="587" r:id="rId1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FF99"/>
    <a:srgbClr val="99FF66"/>
    <a:srgbClr val="FFFF00"/>
    <a:srgbClr val="FF0000"/>
    <a:srgbClr val="800000"/>
    <a:srgbClr val="0000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906" autoAdjust="0"/>
    <p:restoredTop sz="94673" autoAdjust="0"/>
  </p:normalViewPr>
  <p:slideViewPr>
    <p:cSldViewPr>
      <p:cViewPr>
        <p:scale>
          <a:sx n="50" d="100"/>
          <a:sy n="50" d="100"/>
        </p:scale>
        <p:origin x="-894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393C8D-0249-4874-829E-AA10A06AAA34}" type="datetimeFigureOut">
              <a:rPr lang="en-US"/>
              <a:pPr/>
              <a:t>03/04/2011</a:t>
            </a:fld>
            <a:endParaRPr lang="en-US"/>
          </a:p>
        </p:txBody>
      </p:sp>
      <p:sp>
        <p:nvSpPr>
          <p:cNvPr id="193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3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3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7DAEA12-8CCA-4F77-B430-ACCDF2988AE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MY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MY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MY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MY"/>
                </a:p>
              </p:txBody>
            </p:sp>
          </p:grpSp>
        </p:grpSp>
      </p:grpSp>
      <p:sp>
        <p:nvSpPr>
          <p:cNvPr id="59705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705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2F188DB-02D1-4197-A6B6-C6323A25F0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1D489-FB66-41F3-A7F9-062C3E5819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66708-22D2-4AD6-9FFC-0D7B11AF46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69157B-0935-4F54-A517-8B8EA8D41D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MY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8009C7-600C-4E74-8DE0-58B58A11F4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6D20A8-2200-4632-8A8B-CF1C8B601B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38A74E-8BA5-4A39-AA6F-725C2BDDAB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B9279-EAF5-4C87-AB1E-23B00AE131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397F6F-4F24-4710-B3B1-C72559164B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018A4-B5D4-47C8-8B9C-885EC5848F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A7679-5124-4416-9DE3-3E2BB5BB31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06A34-5BA1-4D24-8C0A-53AD6C1651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14A226-03A2-46BC-B51D-A2E1537513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BBD1E-EC29-45EF-91D8-630CB7000C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MY"/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95972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MY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9597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7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7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7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7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7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8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8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8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8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8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2059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9598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8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8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8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9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9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9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9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9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9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9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9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98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5999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0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0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0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03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206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9600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0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0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0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0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1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1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12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1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1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1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1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1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1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1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2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2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MY"/>
              </a:p>
            </p:txBody>
          </p:sp>
        </p:grpSp>
        <p:grpSp>
          <p:nvGrpSpPr>
            <p:cNvPr id="2061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96023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24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25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26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27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28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sp>
            <p:nvSpPr>
              <p:cNvPr id="596029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MY"/>
              </a:p>
            </p:txBody>
          </p:sp>
          <p:grpSp>
            <p:nvGrpSpPr>
              <p:cNvPr id="2069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9603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MY"/>
                </a:p>
              </p:txBody>
            </p:sp>
            <p:sp>
              <p:nvSpPr>
                <p:cNvPr id="59603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MY"/>
                </a:p>
              </p:txBody>
            </p:sp>
            <p:sp>
              <p:nvSpPr>
                <p:cNvPr id="59603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MY"/>
                </a:p>
              </p:txBody>
            </p:sp>
            <p:sp>
              <p:nvSpPr>
                <p:cNvPr id="596034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MY"/>
                </a:p>
              </p:txBody>
            </p:sp>
          </p:grpSp>
        </p:grpSp>
      </p:grpSp>
      <p:sp>
        <p:nvSpPr>
          <p:cNvPr id="59603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603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603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9603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9603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1B325EB-501F-4B86-AE80-A36C23531C6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4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oeanoon@yahoo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01 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4800"/>
            <a:ext cx="9144000" cy="6096000"/>
          </a:xfrm>
          <a:prstGeom prst="rect">
            <a:avLst/>
          </a:prstGeom>
          <a:noFill/>
        </p:spPr>
      </p:pic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0" y="5730875"/>
            <a:ext cx="89916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altLang="zh-CN" sz="3200" b="0">
                <a:latin typeface="Times New Roman" pitchFamily="18" charset="0"/>
                <a:ea typeface="经典魏碑繁" pitchFamily="49" charset="-122"/>
                <a:cs typeface="Times New Roman" pitchFamily="18" charset="0"/>
              </a:rPr>
              <a:t>By: Dr.</a:t>
            </a:r>
            <a:r>
              <a:rPr lang="zh-CN" altLang="en-US" sz="3200" b="0">
                <a:latin typeface="Times New Roman" pitchFamily="18" charset="0"/>
                <a:ea typeface="经典魏碑繁" pitchFamily="49" charset="-122"/>
                <a:cs typeface="Times New Roman" pitchFamily="18" charset="0"/>
              </a:rPr>
              <a:t>（</a:t>
            </a:r>
            <a:r>
              <a:rPr lang="en-US" altLang="zh-CN" sz="3200" b="0">
                <a:latin typeface="Times New Roman" pitchFamily="18" charset="0"/>
                <a:ea typeface="经典魏碑繁" pitchFamily="49" charset="-122"/>
                <a:cs typeface="Times New Roman" pitchFamily="18" charset="0"/>
              </a:rPr>
              <a:t>H</a:t>
            </a:r>
            <a:r>
              <a:rPr lang="zh-CN" altLang="en-US" sz="3200" b="0">
                <a:latin typeface="Times New Roman" pitchFamily="18" charset="0"/>
                <a:ea typeface="经典魏碑繁" pitchFamily="49" charset="-122"/>
                <a:cs typeface="Times New Roman" pitchFamily="18" charset="0"/>
              </a:rPr>
              <a:t>） </a:t>
            </a:r>
            <a:r>
              <a:rPr lang="en-US" altLang="zh-CN" sz="3200" b="0">
                <a:latin typeface="Times New Roman" pitchFamily="18" charset="0"/>
                <a:ea typeface="经典魏碑繁" pitchFamily="49" charset="-122"/>
                <a:cs typeface="Times New Roman" pitchFamily="18" charset="0"/>
              </a:rPr>
              <a:t>JOEAN OON      </a:t>
            </a:r>
            <a:r>
              <a:rPr lang="zh-CN" altLang="en-US" sz="3200" b="0">
                <a:ea typeface="经典仿宋简" pitchFamily="49" charset="-122"/>
                <a:cs typeface="Times New Roman" pitchFamily="18" charset="0"/>
              </a:rPr>
              <a:t>温秀枝医师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zh-CN" sz="2400" b="0">
                <a:ea typeface="经典仿宋简" pitchFamily="49" charset="-122"/>
                <a:cs typeface="Times New Roman" pitchFamily="18" charset="0"/>
              </a:rPr>
              <a:t>Email: </a:t>
            </a:r>
            <a:r>
              <a:rPr lang="en-US" altLang="zh-CN" sz="2400" b="0">
                <a:solidFill>
                  <a:srgbClr val="000000"/>
                </a:solidFill>
                <a:ea typeface="经典仿宋简" pitchFamily="49" charset="-122"/>
                <a:cs typeface="Times New Roman" pitchFamily="18" charset="0"/>
                <a:hlinkClick r:id="rId4"/>
              </a:rPr>
              <a:t>joeanoon@yahoo.com</a:t>
            </a:r>
            <a:r>
              <a:rPr lang="en-US" altLang="zh-CN" sz="2400" b="0">
                <a:solidFill>
                  <a:srgbClr val="000000"/>
                </a:solidFill>
                <a:ea typeface="经典仿宋简" pitchFamily="49" charset="-122"/>
                <a:cs typeface="Times New Roman" pitchFamily="18" charset="0"/>
              </a:rPr>
              <a:t> </a:t>
            </a:r>
            <a:r>
              <a:rPr lang="en-US" altLang="zh-CN" sz="2400" b="0">
                <a:ea typeface="经典仿宋简" pitchFamily="49" charset="-122"/>
                <a:cs typeface="Times New Roman" pitchFamily="18" charset="0"/>
              </a:rPr>
              <a:t>Tel:604-8901279</a:t>
            </a:r>
          </a:p>
        </p:txBody>
      </p:sp>
      <p:sp>
        <p:nvSpPr>
          <p:cNvPr id="302084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>
                <a:solidFill>
                  <a:srgbClr val="009900"/>
                </a:solidFill>
                <a:latin typeface="Arial Rounded MT Bold" pitchFamily="34" charset="0"/>
              </a:rPr>
              <a:t>E</a:t>
            </a:r>
            <a:r>
              <a:rPr lang="en-US" sz="3200" b="0">
                <a:solidFill>
                  <a:srgbClr val="009900"/>
                </a:solidFill>
                <a:latin typeface="Arial Rounded MT Bold" pitchFamily="34" charset="0"/>
              </a:rPr>
              <a:t>NVIRONMENTAL</a:t>
            </a:r>
            <a:r>
              <a:rPr lang="en-US" sz="3600" b="0">
                <a:solidFill>
                  <a:srgbClr val="009900"/>
                </a:solidFill>
                <a:latin typeface="Arial Rounded MT Bold" pitchFamily="34" charset="0"/>
              </a:rPr>
              <a:t> </a:t>
            </a:r>
            <a:r>
              <a:rPr lang="en-US" sz="4000">
                <a:solidFill>
                  <a:srgbClr val="009900"/>
                </a:solidFill>
                <a:latin typeface="Arial Rounded MT Bold" pitchFamily="34" charset="0"/>
              </a:rPr>
              <a:t>F</a:t>
            </a:r>
            <a:r>
              <a:rPr lang="en-US" sz="3200" b="0">
                <a:solidFill>
                  <a:srgbClr val="009900"/>
                </a:solidFill>
                <a:latin typeface="Arial Rounded MT Bold" pitchFamily="34" charset="0"/>
              </a:rPr>
              <a:t>RIENDLY</a:t>
            </a:r>
            <a:r>
              <a:rPr lang="en-US" sz="3600" b="0">
                <a:solidFill>
                  <a:srgbClr val="009900"/>
                </a:solidFill>
                <a:latin typeface="Arial Rounded MT Bold" pitchFamily="34" charset="0"/>
              </a:rPr>
              <a:t> </a:t>
            </a:r>
            <a:r>
              <a:rPr lang="en-US" sz="4000">
                <a:solidFill>
                  <a:srgbClr val="009900"/>
                </a:solidFill>
                <a:latin typeface="Arial Rounded MT Bold" pitchFamily="34" charset="0"/>
              </a:rPr>
              <a:t>E</a:t>
            </a:r>
            <a:r>
              <a:rPr lang="en-US" sz="3200" b="0">
                <a:solidFill>
                  <a:srgbClr val="009900"/>
                </a:solidFill>
                <a:latin typeface="Arial Rounded MT Bold" pitchFamily="34" charset="0"/>
              </a:rPr>
              <a:t>NZYME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4" descr="Malays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3" name="Picture 5" descr="Malaysia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305175"/>
            <a:ext cx="48006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66" name="Oval 6"/>
          <p:cNvSpPr>
            <a:spLocks noChangeArrowheads="1"/>
          </p:cNvSpPr>
          <p:nvPr/>
        </p:nvSpPr>
        <p:spPr bwMode="auto">
          <a:xfrm>
            <a:off x="2362200" y="1524000"/>
            <a:ext cx="19050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pic>
        <p:nvPicPr>
          <p:cNvPr id="317445" name="Picture 10" descr="drought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/>
          <a:stretch>
            <a:fillRect/>
          </a:stretch>
        </p:blipFill>
        <p:spPr bwMode="auto">
          <a:xfrm>
            <a:off x="4876800" y="381000"/>
            <a:ext cx="37719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72" name="Oval 12"/>
          <p:cNvSpPr>
            <a:spLocks noChangeArrowheads="1"/>
          </p:cNvSpPr>
          <p:nvPr/>
        </p:nvSpPr>
        <p:spPr bwMode="auto">
          <a:xfrm>
            <a:off x="4572000" y="3124200"/>
            <a:ext cx="3962400" cy="1371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MY"/>
          </a:p>
        </p:txBody>
      </p:sp>
      <p:sp>
        <p:nvSpPr>
          <p:cNvPr id="317447" name="Rectangle 13"/>
          <p:cNvSpPr>
            <a:spLocks noChangeArrowheads="1"/>
          </p:cNvSpPr>
          <p:nvPr/>
        </p:nvSpPr>
        <p:spPr bwMode="auto">
          <a:xfrm>
            <a:off x="0" y="4495800"/>
            <a:ext cx="4343400" cy="16081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rIns="0" bIns="38088" anchor="ctr">
            <a:spAutoFit/>
          </a:bodyPr>
          <a:lstStyle/>
          <a:p>
            <a:pPr algn="ctr" eaLnBrk="1" hangingPunct="1"/>
            <a:r>
              <a:rPr lang="en-US" sz="2000">
                <a:solidFill>
                  <a:srgbClr val="0000FF"/>
                </a:solidFill>
              </a:rPr>
              <a:t>NST   2007/05/03</a:t>
            </a:r>
          </a:p>
          <a:p>
            <a:pPr algn="ctr" eaLnBrk="1" hangingPunct="1"/>
            <a:r>
              <a:rPr lang="en-US" sz="2000">
                <a:solidFill>
                  <a:srgbClr val="0000FF"/>
                </a:solidFill>
              </a:rPr>
              <a:t>GLOBAL WARMING: Final warning... </a:t>
            </a:r>
          </a:p>
          <a:p>
            <a:pPr algn="ctr" eaLnBrk="1" hangingPunct="1"/>
            <a:r>
              <a:rPr lang="en-US" sz="2000">
                <a:solidFill>
                  <a:srgbClr val="0000FF"/>
                </a:solidFill>
              </a:rPr>
              <a:t>Will Malaysia be arid like Africa? </a:t>
            </a:r>
          </a:p>
          <a:p>
            <a:pPr algn="ctr"/>
            <a:endParaRPr lang="en-US" sz="20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6" grpId="0" animBg="1"/>
      <p:bldP spid="50177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enzy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52600"/>
            <a:ext cx="70104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304800" y="304800"/>
            <a:ext cx="82296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en-US" altLang="zh-CN" sz="3200">
                <a:solidFill>
                  <a:srgbClr val="FFFF00"/>
                </a:solidFill>
                <a:ea typeface="宋体" pitchFamily="2" charset="-122"/>
              </a:rPr>
              <a:t>These are the enzyme packed in the bottle to be given away to public for every Enzyme Public 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9028" name="Picture 5" descr="IMG_0034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7" descr="IMG_0027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8175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2100" name="Picture 4" descr="IMG_0017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5" descr="IMG_002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0"/>
            <a:ext cx="4857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0"/>
            <a:ext cx="4038600" cy="68580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US" altLang="zh-CN" sz="4000" dirty="0" smtClean="0">
                <a:solidFill>
                  <a:srgbClr val="FFFF00"/>
                </a:solidFill>
                <a:effectLst/>
                <a:ea typeface="经典楷体简" pitchFamily="49" charset="-122"/>
              </a:rPr>
              <a:t>Volunteers not only contributing their time and also financially support the enzyme project. </a:t>
            </a:r>
            <a:br>
              <a:rPr lang="en-US" altLang="zh-CN" sz="4000" dirty="0" smtClean="0">
                <a:solidFill>
                  <a:srgbClr val="FFFF00"/>
                </a:solidFill>
                <a:effectLst/>
                <a:ea typeface="经典楷体简" pitchFamily="49" charset="-122"/>
              </a:rPr>
            </a:br>
            <a:r>
              <a:rPr lang="en-US" altLang="zh-CN" sz="4000" dirty="0" smtClean="0">
                <a:solidFill>
                  <a:srgbClr val="FFFF00"/>
                </a:solidFill>
                <a:effectLst/>
                <a:ea typeface="经典楷体简" pitchFamily="49" charset="-122"/>
              </a:rPr>
              <a:t>Their intention is to let everyone obtained a bottle after attended the public talk.</a:t>
            </a:r>
            <a:r>
              <a:rPr lang="zh-CN" altLang="en-US" sz="4000" dirty="0" smtClean="0">
                <a:solidFill>
                  <a:srgbClr val="FFFF00"/>
                </a:solidFill>
                <a:effectLst/>
                <a:ea typeface="经典楷体简" pitchFamily="49" charset="-122"/>
              </a:rPr>
              <a:t> </a:t>
            </a:r>
          </a:p>
        </p:txBody>
      </p:sp>
      <p:pic>
        <p:nvPicPr>
          <p:cNvPr id="137219" name="Picture 3" descr="IMG_0024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600200"/>
            <a:ext cx="8686800" cy="5029200"/>
          </a:xfrm>
        </p:spPr>
        <p:txBody>
          <a:bodyPr/>
          <a:lstStyle/>
          <a:p>
            <a:pPr algn="l" eaLnBrk="1" hangingPunct="1"/>
            <a:r>
              <a:rPr lang="zh-CN" altLang="en-US" smtClean="0">
                <a:solidFill>
                  <a:schemeClr val="hlink"/>
                </a:solidFill>
                <a:effectLst/>
                <a:ea typeface="宋体" pitchFamily="2" charset="-122"/>
              </a:rPr>
              <a:t>紅沙糖 　　　　　</a:t>
            </a:r>
            <a:r>
              <a:rPr lang="zh-CN" altLang="en-US" smtClean="0">
                <a:solidFill>
                  <a:schemeClr val="hlink"/>
                </a:solidFill>
                <a:effectLst/>
                <a:latin typeface="Garamond" pitchFamily="18" charset="0"/>
                <a:ea typeface="宋体" pitchFamily="2" charset="-122"/>
              </a:rPr>
              <a:t>　</a:t>
            </a:r>
            <a:r>
              <a:rPr lang="zh-CN" altLang="en-US" smtClean="0">
                <a:solidFill>
                  <a:schemeClr val="hlink"/>
                </a:solidFill>
                <a:effectLst/>
                <a:ea typeface="宋体" pitchFamily="2" charset="-122"/>
              </a:rPr>
              <a:t/>
            </a:r>
            <a:br>
              <a:rPr lang="zh-CN" altLang="en-US" smtClean="0">
                <a:solidFill>
                  <a:schemeClr val="hlink"/>
                </a:solidFill>
                <a:effectLst/>
                <a:ea typeface="宋体" pitchFamily="2" charset="-122"/>
              </a:rPr>
            </a:br>
            <a:r>
              <a:rPr lang="en-US" altLang="zh-CN" sz="3600" smtClean="0">
                <a:solidFill>
                  <a:schemeClr val="hlink"/>
                </a:solidFill>
                <a:effectLst/>
                <a:ea typeface="宋体" pitchFamily="2" charset="-122"/>
              </a:rPr>
              <a:t>Black Sugar</a:t>
            </a:r>
            <a:r>
              <a:rPr lang="en-US" altLang="zh-CN" smtClean="0">
                <a:solidFill>
                  <a:schemeClr val="hlink"/>
                </a:solidFill>
                <a:effectLst/>
                <a:ea typeface="宋体" pitchFamily="2" charset="-122"/>
              </a:rPr>
              <a:t/>
            </a:r>
            <a:br>
              <a:rPr lang="en-US" altLang="zh-CN" smtClean="0">
                <a:solidFill>
                  <a:schemeClr val="hlink"/>
                </a:solidFill>
                <a:effectLst/>
                <a:ea typeface="宋体" pitchFamily="2" charset="-122"/>
              </a:rPr>
            </a:br>
            <a:r>
              <a:rPr kumimoji="1" lang="zh-CN" altLang="en-US" smtClean="0">
                <a:solidFill>
                  <a:schemeClr val="hlink"/>
                </a:solidFill>
                <a:effectLst/>
                <a:ea typeface="宋体" pitchFamily="2" charset="-122"/>
              </a:rPr>
              <a:t>剩饭果皮 　　　　　</a:t>
            </a:r>
            <a:r>
              <a:rPr lang="zh-CN" altLang="en-US" smtClean="0">
                <a:solidFill>
                  <a:schemeClr val="hlink"/>
                </a:solidFill>
                <a:effectLst/>
                <a:ea typeface="宋体" pitchFamily="2" charset="-122"/>
              </a:rPr>
              <a:t/>
            </a:r>
            <a:br>
              <a:rPr lang="zh-CN" altLang="en-US" smtClean="0">
                <a:solidFill>
                  <a:schemeClr val="hlink"/>
                </a:solidFill>
                <a:effectLst/>
                <a:ea typeface="宋体" pitchFamily="2" charset="-122"/>
              </a:rPr>
            </a:br>
            <a:r>
              <a:rPr lang="en-US" altLang="zh-CN" sz="3600" smtClean="0">
                <a:solidFill>
                  <a:schemeClr val="hlink"/>
                </a:solidFill>
                <a:effectLst/>
                <a:ea typeface="宋体" pitchFamily="2" charset="-122"/>
              </a:rPr>
              <a:t>Kitchen Waste</a:t>
            </a:r>
            <a:r>
              <a:rPr lang="en-US" altLang="zh-CN" smtClean="0">
                <a:solidFill>
                  <a:schemeClr val="hlink"/>
                </a:solidFill>
                <a:effectLst/>
                <a:ea typeface="宋体" pitchFamily="2" charset="-122"/>
              </a:rPr>
              <a:t/>
            </a:r>
            <a:br>
              <a:rPr lang="en-US" altLang="zh-CN" smtClean="0">
                <a:solidFill>
                  <a:schemeClr val="hlink"/>
                </a:solidFill>
                <a:effectLst/>
                <a:ea typeface="宋体" pitchFamily="2" charset="-122"/>
              </a:rPr>
            </a:br>
            <a:r>
              <a:rPr lang="zh-CN" altLang="en-US" smtClean="0">
                <a:solidFill>
                  <a:schemeClr val="hlink"/>
                </a:solidFill>
                <a:effectLst/>
                <a:ea typeface="宋体" pitchFamily="2" charset="-122"/>
              </a:rPr>
              <a:t>水 </a:t>
            </a:r>
            <a:r>
              <a:rPr lang="en-US" altLang="zh-CN" smtClean="0">
                <a:solidFill>
                  <a:schemeClr val="hlink"/>
                </a:solidFill>
                <a:effectLst/>
                <a:ea typeface="宋体" pitchFamily="2" charset="-122"/>
              </a:rPr>
              <a:t>	   	             </a:t>
            </a:r>
            <a:r>
              <a:rPr lang="zh-CN" altLang="en-US" smtClean="0">
                <a:solidFill>
                  <a:schemeClr val="hlink"/>
                </a:solidFill>
                <a:effectLst/>
                <a:ea typeface="宋体" pitchFamily="2" charset="-122"/>
              </a:rPr>
              <a:t>　　</a:t>
            </a:r>
            <a:br>
              <a:rPr lang="zh-CN" altLang="en-US" smtClean="0">
                <a:solidFill>
                  <a:schemeClr val="hlink"/>
                </a:solidFill>
                <a:effectLst/>
                <a:ea typeface="宋体" pitchFamily="2" charset="-122"/>
              </a:rPr>
            </a:br>
            <a:r>
              <a:rPr lang="en-US" altLang="zh-CN" sz="3600" smtClean="0">
                <a:solidFill>
                  <a:schemeClr val="hlink"/>
                </a:solidFill>
                <a:effectLst/>
                <a:ea typeface="宋体" pitchFamily="2" charset="-122"/>
              </a:rPr>
              <a:t>Water</a:t>
            </a:r>
            <a:br>
              <a:rPr lang="en-US" altLang="zh-CN" sz="3600" smtClean="0">
                <a:solidFill>
                  <a:schemeClr val="hlink"/>
                </a:solidFill>
                <a:effectLst/>
                <a:ea typeface="宋体" pitchFamily="2" charset="-122"/>
              </a:rPr>
            </a:br>
            <a:r>
              <a:rPr lang="en-US" altLang="zh-CN" sz="3600" smtClean="0">
                <a:solidFill>
                  <a:schemeClr val="hlink"/>
                </a:solidFill>
                <a:effectLst/>
                <a:ea typeface="宋体" pitchFamily="2" charset="-122"/>
              </a:rPr>
              <a:t/>
            </a:r>
            <a:br>
              <a:rPr lang="en-US" altLang="zh-CN" sz="3600" smtClean="0">
                <a:solidFill>
                  <a:schemeClr val="hlink"/>
                </a:solidFill>
                <a:effectLst/>
                <a:ea typeface="宋体" pitchFamily="2" charset="-122"/>
              </a:rPr>
            </a:br>
            <a:r>
              <a:rPr lang="zh-CN" altLang="en-US" sz="3600" b="1" smtClean="0">
                <a:solidFill>
                  <a:srgbClr val="FFFF00"/>
                </a:solidFill>
                <a:effectLst/>
                <a:ea typeface="宋体" pitchFamily="2" charset="-122"/>
              </a:rPr>
              <a:t>酿制</a:t>
            </a:r>
            <a:r>
              <a:rPr lang="en-US" altLang="zh-CN" sz="3600" smtClean="0">
                <a:solidFill>
                  <a:srgbClr val="FFFF00"/>
                </a:solidFill>
                <a:effectLst/>
                <a:ea typeface="宋体" pitchFamily="2" charset="-122"/>
              </a:rPr>
              <a:t>3</a:t>
            </a:r>
            <a:r>
              <a:rPr lang="zh-CN" altLang="en-US" sz="3600" smtClean="0">
                <a:solidFill>
                  <a:srgbClr val="FFFF00"/>
                </a:solidFill>
                <a:effectLst/>
                <a:ea typeface="宋体" pitchFamily="2" charset="-122"/>
              </a:rPr>
              <a:t>个月 </a:t>
            </a:r>
            <a:r>
              <a:rPr lang="en-US" altLang="zh-CN" sz="3600" smtClean="0">
                <a:solidFill>
                  <a:srgbClr val="FFFF00"/>
                </a:solidFill>
                <a:effectLst/>
                <a:ea typeface="宋体" pitchFamily="2" charset="-122"/>
              </a:rPr>
              <a:t>Fermentation for 3 months</a:t>
            </a:r>
            <a:endParaRPr lang="en-US" sz="3600" smtClean="0">
              <a:solidFill>
                <a:srgbClr val="FFFF00"/>
              </a:solidFill>
              <a:effectLst/>
              <a:ea typeface="宋体" pitchFamily="2" charset="-122"/>
            </a:endParaRP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457200" y="-152400"/>
            <a:ext cx="8382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zh-CN" altLang="en-US" sz="3600" b="0">
                <a:solidFill>
                  <a:srgbClr val="FFFF00"/>
                </a:solidFill>
                <a:ea typeface="宋体" pitchFamily="2" charset="-122"/>
              </a:rPr>
              <a:t>制做环保酵素的比率</a:t>
            </a:r>
            <a:br>
              <a:rPr lang="zh-CN" altLang="en-US" sz="3600" b="0">
                <a:solidFill>
                  <a:srgbClr val="FFFF00"/>
                </a:solidFill>
                <a:ea typeface="宋体" pitchFamily="2" charset="-122"/>
              </a:rPr>
            </a:br>
            <a:r>
              <a:rPr lang="en-US" sz="3600" b="0" u="sng">
                <a:solidFill>
                  <a:srgbClr val="FFFF00"/>
                </a:solidFill>
              </a:rPr>
              <a:t>Ratio Of Making </a:t>
            </a:r>
            <a:r>
              <a:rPr lang="en-US" altLang="zh-CN" sz="3600" b="0" u="sng">
                <a:solidFill>
                  <a:srgbClr val="FFFF00"/>
                </a:solidFill>
                <a:ea typeface="宋体" pitchFamily="2" charset="-122"/>
              </a:rPr>
              <a:t>Garbage Enzyme</a:t>
            </a:r>
          </a:p>
        </p:txBody>
      </p:sp>
      <p:sp>
        <p:nvSpPr>
          <p:cNvPr id="624644" name="Rectangle 4"/>
          <p:cNvSpPr>
            <a:spLocks noChangeArrowheads="1"/>
          </p:cNvSpPr>
          <p:nvPr/>
        </p:nvSpPr>
        <p:spPr bwMode="auto">
          <a:xfrm>
            <a:off x="4724400" y="1833563"/>
            <a:ext cx="927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4400" b="0">
                <a:solidFill>
                  <a:schemeClr val="hlink"/>
                </a:solidFill>
                <a:latin typeface="Arial Black" pitchFamily="34" charset="0"/>
                <a:ea typeface="宋体" pitchFamily="2" charset="-122"/>
              </a:rPr>
              <a:t>:  l</a:t>
            </a:r>
            <a:endParaRPr lang="en-US" sz="4400" b="0">
              <a:solidFill>
                <a:schemeClr val="hlink"/>
              </a:solidFill>
              <a:latin typeface="Arial Black" pitchFamily="34" charset="0"/>
            </a:endParaRPr>
          </a:p>
        </p:txBody>
      </p:sp>
      <p:sp>
        <p:nvSpPr>
          <p:cNvPr id="624645" name="Rectangle 5"/>
          <p:cNvSpPr>
            <a:spLocks noChangeArrowheads="1"/>
          </p:cNvSpPr>
          <p:nvPr/>
        </p:nvSpPr>
        <p:spPr bwMode="auto">
          <a:xfrm>
            <a:off x="4724400" y="3048000"/>
            <a:ext cx="1114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4400" b="0">
                <a:solidFill>
                  <a:schemeClr val="hlink"/>
                </a:solidFill>
                <a:latin typeface="Arial Black" pitchFamily="34" charset="0"/>
                <a:ea typeface="宋体" pitchFamily="2" charset="-122"/>
              </a:rPr>
              <a:t>:  3</a:t>
            </a:r>
            <a:endParaRPr lang="en-US" sz="4400" b="0">
              <a:solidFill>
                <a:schemeClr val="hlink"/>
              </a:solidFill>
              <a:latin typeface="Arial Black" pitchFamily="34" charset="0"/>
            </a:endParaRPr>
          </a:p>
        </p:txBody>
      </p:sp>
      <p:sp>
        <p:nvSpPr>
          <p:cNvPr id="624646" name="Rectangle 6"/>
          <p:cNvSpPr>
            <a:spLocks noChangeArrowheads="1"/>
          </p:cNvSpPr>
          <p:nvPr/>
        </p:nvSpPr>
        <p:spPr bwMode="auto">
          <a:xfrm>
            <a:off x="4724400" y="4419600"/>
            <a:ext cx="16732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4400" b="0">
                <a:solidFill>
                  <a:schemeClr val="hlink"/>
                </a:solidFill>
                <a:latin typeface="Arial Black" pitchFamily="34" charset="0"/>
                <a:ea typeface="宋体" pitchFamily="2" charset="-122"/>
              </a:rPr>
              <a:t>: 1 0 </a:t>
            </a:r>
            <a:r>
              <a:rPr lang="zh-CN" altLang="en-US" sz="4400" b="0">
                <a:solidFill>
                  <a:schemeClr val="hlink"/>
                </a:solidFill>
                <a:latin typeface="Arial Black" pitchFamily="34" charset="0"/>
                <a:ea typeface="宋体" pitchFamily="2" charset="-122"/>
              </a:rPr>
              <a:t/>
            </a:r>
            <a:br>
              <a:rPr lang="zh-CN" altLang="en-US" sz="4400" b="0">
                <a:solidFill>
                  <a:schemeClr val="hlink"/>
                </a:solidFill>
                <a:latin typeface="Arial Black" pitchFamily="34" charset="0"/>
                <a:ea typeface="宋体" pitchFamily="2" charset="-122"/>
              </a:rPr>
            </a:br>
            <a:endParaRPr lang="en-US" sz="4400" b="0">
              <a:solidFill>
                <a:schemeClr val="hlink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2" grpId="0"/>
      <p:bldP spid="624644" grpId="0"/>
      <p:bldP spid="624645" grpId="0"/>
      <p:bldP spid="62464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 descr="Step 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</p:spPr>
      </p:pic>
      <p:sp>
        <p:nvSpPr>
          <p:cNvPr id="377859" name="Rectangle 3"/>
          <p:cNvSpPr>
            <a:spLocks noChangeArrowheads="1"/>
          </p:cNvSpPr>
          <p:nvPr/>
        </p:nvSpPr>
        <p:spPr bwMode="auto">
          <a:xfrm>
            <a:off x="76200" y="685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chemeClr val="bg1"/>
                </a:solidFill>
                <a:latin typeface="Arial Rounded MT Bold" pitchFamily="34" charset="0"/>
              </a:rPr>
              <a:t>Things you’ll need:</a:t>
            </a:r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1219200" y="1524000"/>
            <a:ext cx="103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>
                <a:solidFill>
                  <a:srgbClr val="FFCC00"/>
                </a:solidFill>
                <a:latin typeface="Arial Rounded MT Bold" pitchFamily="34" charset="0"/>
              </a:rPr>
              <a:t>water</a:t>
            </a:r>
          </a:p>
        </p:txBody>
      </p:sp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6096000" y="1066800"/>
            <a:ext cx="2670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>
                <a:solidFill>
                  <a:srgbClr val="FFCC00"/>
                </a:solidFill>
                <a:latin typeface="Arial Rounded MT Bold" pitchFamily="34" charset="0"/>
              </a:rPr>
              <a:t>air-tight</a:t>
            </a:r>
          </a:p>
          <a:p>
            <a:pPr algn="ctr" eaLnBrk="1" hangingPunct="1"/>
            <a:r>
              <a:rPr lang="en-US" sz="2400" b="0">
                <a:solidFill>
                  <a:srgbClr val="FFCC00"/>
                </a:solidFill>
                <a:latin typeface="Arial Rounded MT Bold" pitchFamily="34" charset="0"/>
              </a:rPr>
              <a:t>plastic container</a:t>
            </a:r>
          </a:p>
        </p:txBody>
      </p:sp>
      <p:sp>
        <p:nvSpPr>
          <p:cNvPr id="377862" name="Rectangle 6"/>
          <p:cNvSpPr>
            <a:spLocks noChangeArrowheads="1"/>
          </p:cNvSpPr>
          <p:nvPr/>
        </p:nvSpPr>
        <p:spPr bwMode="auto">
          <a:xfrm>
            <a:off x="7086600" y="2895600"/>
            <a:ext cx="18859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sz="2400" b="0">
                <a:solidFill>
                  <a:srgbClr val="FFCC00"/>
                </a:solidFill>
                <a:latin typeface="Arial Rounded MT Bold" pitchFamily="34" charset="0"/>
              </a:rPr>
              <a:t>fruits or </a:t>
            </a:r>
          </a:p>
          <a:p>
            <a:pPr algn="ctr" eaLnBrk="1" hangingPunct="1"/>
            <a:r>
              <a:rPr lang="en-US" sz="2400" b="0">
                <a:solidFill>
                  <a:srgbClr val="FFCC00"/>
                </a:solidFill>
                <a:latin typeface="Arial Rounded MT Bold" pitchFamily="34" charset="0"/>
              </a:rPr>
              <a:t>vegetables </a:t>
            </a:r>
          </a:p>
          <a:p>
            <a:pPr algn="ctr" eaLnBrk="1" hangingPunct="1"/>
            <a:r>
              <a:rPr lang="en-US" sz="2400" b="0">
                <a:solidFill>
                  <a:srgbClr val="FFCC00"/>
                </a:solidFill>
                <a:latin typeface="Arial Rounded MT Bold" pitchFamily="34" charset="0"/>
              </a:rPr>
              <a:t>dregs</a:t>
            </a:r>
            <a:r>
              <a:rPr lang="en-US"/>
              <a:t> </a:t>
            </a:r>
          </a:p>
        </p:txBody>
      </p:sp>
      <p:sp>
        <p:nvSpPr>
          <p:cNvPr id="377863" name="Rectangle 7"/>
          <p:cNvSpPr>
            <a:spLocks noChangeArrowheads="1"/>
          </p:cNvSpPr>
          <p:nvPr/>
        </p:nvSpPr>
        <p:spPr bwMode="auto">
          <a:xfrm>
            <a:off x="304800" y="5715000"/>
            <a:ext cx="137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0">
                <a:solidFill>
                  <a:srgbClr val="990033"/>
                </a:solidFill>
                <a:latin typeface="Arial Rounded MT Bold" pitchFamily="34" charset="0"/>
              </a:rPr>
              <a:t>brown</a:t>
            </a:r>
          </a:p>
          <a:p>
            <a:pPr algn="ctr" eaLnBrk="1" hangingPunct="1"/>
            <a:r>
              <a:rPr lang="en-US" sz="2400" b="0">
                <a:solidFill>
                  <a:srgbClr val="990033"/>
                </a:solidFill>
                <a:latin typeface="Arial Rounded MT Bold" pitchFamily="34" charset="0"/>
              </a:rPr>
              <a:t>sugar</a:t>
            </a:r>
          </a:p>
        </p:txBody>
      </p: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6553200" y="2286000"/>
            <a:ext cx="214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>
                <a:solidFill>
                  <a:srgbClr val="FFCC00"/>
                </a:solidFill>
                <a:latin typeface="Arial Rounded MT Bold" pitchFamily="34" charset="0"/>
              </a:rPr>
              <a:t>kitchen scale</a:t>
            </a:r>
          </a:p>
        </p:txBody>
      </p:sp>
      <p:sp>
        <p:nvSpPr>
          <p:cNvPr id="377865" name="Line 9"/>
          <p:cNvSpPr>
            <a:spLocks noChangeShapeType="1"/>
          </p:cNvSpPr>
          <p:nvPr/>
        </p:nvSpPr>
        <p:spPr bwMode="auto">
          <a:xfrm>
            <a:off x="1905000" y="2133600"/>
            <a:ext cx="381000" cy="175260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7866" name="Line 10"/>
          <p:cNvSpPr>
            <a:spLocks noChangeShapeType="1"/>
          </p:cNvSpPr>
          <p:nvPr/>
        </p:nvSpPr>
        <p:spPr bwMode="auto">
          <a:xfrm flipV="1">
            <a:off x="1676400" y="6019800"/>
            <a:ext cx="2209800" cy="15240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7867" name="Line 11"/>
          <p:cNvSpPr>
            <a:spLocks noChangeShapeType="1"/>
          </p:cNvSpPr>
          <p:nvPr/>
        </p:nvSpPr>
        <p:spPr bwMode="auto">
          <a:xfrm flipH="1">
            <a:off x="4876800" y="1752600"/>
            <a:ext cx="1143000" cy="38100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7868" name="Line 12"/>
          <p:cNvSpPr>
            <a:spLocks noChangeShapeType="1"/>
          </p:cNvSpPr>
          <p:nvPr/>
        </p:nvSpPr>
        <p:spPr bwMode="auto">
          <a:xfrm flipH="1">
            <a:off x="4953000" y="2819400"/>
            <a:ext cx="1676400" cy="190500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7869" name="Line 13"/>
          <p:cNvSpPr>
            <a:spLocks noChangeShapeType="1"/>
          </p:cNvSpPr>
          <p:nvPr/>
        </p:nvSpPr>
        <p:spPr bwMode="auto">
          <a:xfrm flipH="1">
            <a:off x="7239000" y="4267200"/>
            <a:ext cx="762000" cy="76200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 type="oval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/>
          </a:p>
        </p:txBody>
      </p:sp>
      <p:sp>
        <p:nvSpPr>
          <p:cNvPr id="377871" name="Rectangle 15"/>
          <p:cNvSpPr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solidFill>
                  <a:srgbClr val="000000"/>
                </a:solidFill>
                <a:latin typeface="Arial Rounded MT Bold" pitchFamily="34" charset="0"/>
              </a:rPr>
              <a:t>DO-IT-YOURSELF GARBAGE ENZYME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ChangeArrowheads="1"/>
          </p:cNvSpPr>
          <p:nvPr/>
        </p:nvSpPr>
        <p:spPr bwMode="auto">
          <a:xfrm>
            <a:off x="0" y="5867400"/>
            <a:ext cx="449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Pour 10 ratio of water into the container.</a:t>
            </a:r>
          </a:p>
        </p:txBody>
      </p:sp>
      <p:pic>
        <p:nvPicPr>
          <p:cNvPr id="381955" name="Picture 3" descr="30 Step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08500" cy="5664200"/>
          </a:xfrm>
          <a:prstGeom prst="rect">
            <a:avLst/>
          </a:prstGeom>
          <a:noFill/>
        </p:spPr>
      </p:pic>
      <p:pic>
        <p:nvPicPr>
          <p:cNvPr id="381956" name="Picture 4" descr="30 Step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0" y="0"/>
            <a:ext cx="4508500" cy="5664200"/>
          </a:xfrm>
          <a:prstGeom prst="rect">
            <a:avLst/>
          </a:prstGeom>
          <a:noFill/>
        </p:spPr>
      </p:pic>
      <p:sp>
        <p:nvSpPr>
          <p:cNvPr id="381957" name="Rectangle 5"/>
          <p:cNvSpPr>
            <a:spLocks noChangeArrowheads="1"/>
          </p:cNvSpPr>
          <p:nvPr/>
        </p:nvSpPr>
        <p:spPr bwMode="auto">
          <a:xfrm>
            <a:off x="4953000" y="58674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tabLst>
                <a:tab pos="3482975" algn="l"/>
              </a:tabLst>
            </a:pPr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Weigh the brown sugar.</a:t>
            </a:r>
          </a:p>
        </p:txBody>
      </p:sp>
      <p:sp>
        <p:nvSpPr>
          <p:cNvPr id="381958" name="Rectangle 6"/>
          <p:cNvSpPr>
            <a:spLocks noChangeArrowheads="1"/>
          </p:cNvSpPr>
          <p:nvPr/>
        </p:nvSpPr>
        <p:spPr bwMode="auto">
          <a:xfrm>
            <a:off x="3962400" y="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3600" b="0">
                <a:solidFill>
                  <a:srgbClr val="FFFFCC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381959" name="Rectangle 7"/>
          <p:cNvSpPr>
            <a:spLocks noChangeArrowheads="1"/>
          </p:cNvSpPr>
          <p:nvPr/>
        </p:nvSpPr>
        <p:spPr bwMode="auto">
          <a:xfrm>
            <a:off x="4648200" y="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3600" b="0">
                <a:solidFill>
                  <a:srgbClr val="FFFFCC"/>
                </a:solidFill>
                <a:latin typeface="Arial Black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Brown Sugar / Jaggery</a:t>
            </a:r>
          </a:p>
        </p:txBody>
      </p:sp>
      <p:pic>
        <p:nvPicPr>
          <p:cNvPr id="434179" name="Picture 3" descr="P10100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524000"/>
            <a:ext cx="68834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ChangeArrowheads="1"/>
          </p:cNvSpPr>
          <p:nvPr/>
        </p:nvSpPr>
        <p:spPr bwMode="auto">
          <a:xfrm>
            <a:off x="304800" y="58674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Pour the brown sugar in.</a:t>
            </a:r>
          </a:p>
        </p:txBody>
      </p:sp>
      <p:sp>
        <p:nvSpPr>
          <p:cNvPr id="384003" name="Rectangle 3"/>
          <p:cNvSpPr>
            <a:spLocks noChangeArrowheads="1"/>
          </p:cNvSpPr>
          <p:nvPr/>
        </p:nvSpPr>
        <p:spPr bwMode="auto">
          <a:xfrm>
            <a:off x="4953000" y="58674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tabLst>
                <a:tab pos="3482975" algn="l"/>
              </a:tabLst>
            </a:pPr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Stir and mix them well.</a:t>
            </a:r>
          </a:p>
        </p:txBody>
      </p:sp>
      <p:pic>
        <p:nvPicPr>
          <p:cNvPr id="384004" name="Picture 4" descr="30 Step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08500" cy="5664200"/>
          </a:xfrm>
          <a:prstGeom prst="rect">
            <a:avLst/>
          </a:prstGeom>
          <a:noFill/>
        </p:spPr>
      </p:pic>
      <p:pic>
        <p:nvPicPr>
          <p:cNvPr id="384005" name="Picture 5" descr="30 Step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0" y="0"/>
            <a:ext cx="4508500" cy="5664200"/>
          </a:xfrm>
          <a:prstGeom prst="rect">
            <a:avLst/>
          </a:prstGeom>
          <a:noFill/>
        </p:spPr>
      </p:pic>
      <p:sp>
        <p:nvSpPr>
          <p:cNvPr id="384006" name="Rectangle 6"/>
          <p:cNvSpPr>
            <a:spLocks noChangeArrowheads="1"/>
          </p:cNvSpPr>
          <p:nvPr/>
        </p:nvSpPr>
        <p:spPr bwMode="auto">
          <a:xfrm>
            <a:off x="3962400" y="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3600" b="0">
                <a:solidFill>
                  <a:srgbClr val="FFFFCC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384007" name="Rectangle 7"/>
          <p:cNvSpPr>
            <a:spLocks noChangeArrowheads="1"/>
          </p:cNvSpPr>
          <p:nvPr/>
        </p:nvSpPr>
        <p:spPr bwMode="auto">
          <a:xfrm>
            <a:off x="4648200" y="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3600" b="0">
                <a:solidFill>
                  <a:srgbClr val="FFFFCC"/>
                </a:solidFill>
                <a:latin typeface="Arial Black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5204" name="Picture 4" descr="IMG_4989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-457200"/>
            <a:ext cx="10591800" cy="794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8742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Our Objective</a:t>
            </a:r>
            <a:r>
              <a:rPr lang="zh-CN" altLang="en-US" smtClean="0">
                <a:solidFill>
                  <a:srgbClr val="FF0000"/>
                </a:solidFill>
                <a:ea typeface="宋体" pitchFamily="2" charset="-122"/>
              </a:rPr>
              <a:t>目标</a:t>
            </a:r>
          </a:p>
        </p:txBody>
      </p:sp>
      <p:sp>
        <p:nvSpPr>
          <p:cNvPr id="318467" name="Text Box 4"/>
          <p:cNvSpPr txBox="1">
            <a:spLocks noChangeArrowheads="1"/>
          </p:cNvSpPr>
          <p:nvPr/>
        </p:nvSpPr>
        <p:spPr bwMode="auto">
          <a:xfrm>
            <a:off x="609600" y="1327150"/>
            <a:ext cx="79248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0">
                <a:latin typeface="Comic Sans MS" pitchFamily="66" charset="0"/>
              </a:rPr>
              <a:t>Reduce Global Warming thus assuring future existence of our next generation</a:t>
            </a:r>
          </a:p>
        </p:txBody>
      </p:sp>
      <p:sp>
        <p:nvSpPr>
          <p:cNvPr id="318468" name="Text Box 6"/>
          <p:cNvSpPr txBox="1">
            <a:spLocks noChangeArrowheads="1"/>
          </p:cNvSpPr>
          <p:nvPr/>
        </p:nvSpPr>
        <p:spPr bwMode="auto">
          <a:xfrm>
            <a:off x="457200" y="4038600"/>
            <a:ext cx="83058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5400">
                <a:solidFill>
                  <a:srgbClr val="FFFF00"/>
                </a:solidFill>
                <a:ea typeface="宋体" pitchFamily="2" charset="-122"/>
              </a:rPr>
              <a:t>减少全球暖化</a:t>
            </a:r>
            <a:r>
              <a:rPr lang="en-US" altLang="zh-CN" sz="5400">
                <a:solidFill>
                  <a:srgbClr val="FFFF00"/>
                </a:solidFill>
                <a:ea typeface="宋体" pitchFamily="2" charset="-122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zh-CN" altLang="en-US" sz="5400">
                <a:solidFill>
                  <a:srgbClr val="FFFF00"/>
                </a:solidFill>
                <a:ea typeface="宋体" pitchFamily="2" charset="-122"/>
              </a:rPr>
              <a:t>保护我们的下一代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152400" y="58674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Weigh the kitchen waste.</a:t>
            </a:r>
          </a:p>
        </p:txBody>
      </p:sp>
      <p:sp>
        <p:nvSpPr>
          <p:cNvPr id="386051" name="Rectangle 3"/>
          <p:cNvSpPr>
            <a:spLocks noChangeArrowheads="1"/>
          </p:cNvSpPr>
          <p:nvPr/>
        </p:nvSpPr>
        <p:spPr bwMode="auto">
          <a:xfrm>
            <a:off x="4953000" y="58674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tabLst>
                <a:tab pos="3482975" algn="l"/>
              </a:tabLst>
            </a:pPr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Add them in.</a:t>
            </a:r>
          </a:p>
        </p:txBody>
      </p:sp>
      <p:pic>
        <p:nvPicPr>
          <p:cNvPr id="386052" name="Picture 4" descr="30 Step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08500" cy="5664200"/>
          </a:xfrm>
          <a:prstGeom prst="rect">
            <a:avLst/>
          </a:prstGeom>
          <a:noFill/>
        </p:spPr>
      </p:pic>
      <p:pic>
        <p:nvPicPr>
          <p:cNvPr id="386053" name="Picture 5" descr="30 Step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0" y="0"/>
            <a:ext cx="4508500" cy="5664200"/>
          </a:xfrm>
          <a:prstGeom prst="rect">
            <a:avLst/>
          </a:prstGeom>
          <a:noFill/>
        </p:spPr>
      </p:pic>
      <p:sp>
        <p:nvSpPr>
          <p:cNvPr id="386054" name="Rectangle 6"/>
          <p:cNvSpPr>
            <a:spLocks noChangeArrowheads="1"/>
          </p:cNvSpPr>
          <p:nvPr/>
        </p:nvSpPr>
        <p:spPr bwMode="auto">
          <a:xfrm>
            <a:off x="3962400" y="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3600" b="0">
                <a:solidFill>
                  <a:srgbClr val="FFFFCC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386055" name="Rectangle 7"/>
          <p:cNvSpPr>
            <a:spLocks noChangeArrowheads="1"/>
          </p:cNvSpPr>
          <p:nvPr/>
        </p:nvSpPr>
        <p:spPr bwMode="auto">
          <a:xfrm>
            <a:off x="4648200" y="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3600" b="0">
                <a:solidFill>
                  <a:srgbClr val="FFFFCC"/>
                </a:solidFill>
                <a:latin typeface="Arial Black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ChangeArrowheads="1"/>
          </p:cNvSpPr>
          <p:nvPr/>
        </p:nvSpPr>
        <p:spPr bwMode="auto">
          <a:xfrm>
            <a:off x="152400" y="58674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Stir and mix them well.</a:t>
            </a:r>
          </a:p>
        </p:txBody>
      </p:sp>
      <p:sp>
        <p:nvSpPr>
          <p:cNvPr id="388099" name="Rectangle 3"/>
          <p:cNvSpPr>
            <a:spLocks noChangeArrowheads="1"/>
          </p:cNvSpPr>
          <p:nvPr/>
        </p:nvSpPr>
        <p:spPr bwMode="auto">
          <a:xfrm>
            <a:off x="4648200" y="5867400"/>
            <a:ext cx="441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tabLst>
                <a:tab pos="3482975" algn="l"/>
              </a:tabLst>
            </a:pPr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Close the cap and jot down the date the mission begins.</a:t>
            </a:r>
          </a:p>
        </p:txBody>
      </p:sp>
      <p:pic>
        <p:nvPicPr>
          <p:cNvPr id="388100" name="Picture 4" descr="30 Step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08500" cy="5664200"/>
          </a:xfrm>
          <a:prstGeom prst="rect">
            <a:avLst/>
          </a:prstGeom>
          <a:noFill/>
        </p:spPr>
      </p:pic>
      <p:pic>
        <p:nvPicPr>
          <p:cNvPr id="388101" name="Picture 5" descr="30 Step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0" y="0"/>
            <a:ext cx="4508500" cy="5664200"/>
          </a:xfrm>
          <a:prstGeom prst="rect">
            <a:avLst/>
          </a:prstGeom>
          <a:noFill/>
        </p:spPr>
      </p:pic>
      <p:sp>
        <p:nvSpPr>
          <p:cNvPr id="388102" name="Rectangle 6"/>
          <p:cNvSpPr>
            <a:spLocks noChangeArrowheads="1"/>
          </p:cNvSpPr>
          <p:nvPr/>
        </p:nvSpPr>
        <p:spPr bwMode="auto">
          <a:xfrm>
            <a:off x="3962400" y="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3600" b="0">
                <a:solidFill>
                  <a:srgbClr val="FFFFCC"/>
                </a:solidFill>
                <a:latin typeface="Arial Black" pitchFamily="34" charset="0"/>
              </a:rPr>
              <a:t>7</a:t>
            </a:r>
          </a:p>
        </p:txBody>
      </p:sp>
      <p:sp>
        <p:nvSpPr>
          <p:cNvPr id="388103" name="Rectangle 7"/>
          <p:cNvSpPr>
            <a:spLocks noChangeArrowheads="1"/>
          </p:cNvSpPr>
          <p:nvPr/>
        </p:nvSpPr>
        <p:spPr bwMode="auto">
          <a:xfrm>
            <a:off x="4648200" y="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3600" b="0">
                <a:solidFill>
                  <a:srgbClr val="FFFFCC"/>
                </a:solidFill>
                <a:latin typeface="Arial Black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5" name="Picture 3" descr="contani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"/>
            <a:ext cx="7315200" cy="64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 descr="49 Ferment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56700" cy="6096000"/>
          </a:xfrm>
          <a:prstGeom prst="rect">
            <a:avLst/>
          </a:prstGeom>
          <a:noFill/>
        </p:spPr>
      </p:pic>
      <p:sp>
        <p:nvSpPr>
          <p:cNvPr id="390147" name="Rectangle 3"/>
          <p:cNvSpPr>
            <a:spLocks noChangeArrowheads="1"/>
          </p:cNvSpPr>
          <p:nvPr/>
        </p:nvSpPr>
        <p:spPr bwMode="auto">
          <a:xfrm>
            <a:off x="152400" y="90488"/>
            <a:ext cx="8839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Fermentation process will take 3 months.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ChangeArrowheads="1"/>
          </p:cNvSpPr>
          <p:nvPr/>
        </p:nvSpPr>
        <p:spPr bwMode="auto">
          <a:xfrm>
            <a:off x="152400" y="289560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                    Day 1                                                 1 month</a:t>
            </a:r>
          </a:p>
        </p:txBody>
      </p:sp>
      <p:sp>
        <p:nvSpPr>
          <p:cNvPr id="392195" name="Rectangle 3"/>
          <p:cNvSpPr>
            <a:spLocks noChangeArrowheads="1"/>
          </p:cNvSpPr>
          <p:nvPr/>
        </p:nvSpPr>
        <p:spPr bwMode="auto">
          <a:xfrm>
            <a:off x="0" y="6477000"/>
            <a:ext cx="28559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 b="0">
                <a:solidFill>
                  <a:schemeClr val="bg1"/>
                </a:solidFill>
                <a:latin typeface="Arial Rounded MT Bold" pitchFamily="34" charset="0"/>
              </a:rPr>
              <a:t>Photos source: http://www.ueog.org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392196" name="Rectangle 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                 2 months                                            3 months</a:t>
            </a:r>
          </a:p>
        </p:txBody>
      </p:sp>
      <p:pic>
        <p:nvPicPr>
          <p:cNvPr id="392197" name="Picture 5" descr="39 Day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21200" cy="2921000"/>
          </a:xfrm>
          <a:prstGeom prst="rect">
            <a:avLst/>
          </a:prstGeom>
          <a:noFill/>
        </p:spPr>
      </p:pic>
      <p:pic>
        <p:nvPicPr>
          <p:cNvPr id="392198" name="Picture 6" descr="39 One mont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2800" y="0"/>
            <a:ext cx="4521200" cy="2921000"/>
          </a:xfrm>
          <a:prstGeom prst="rect">
            <a:avLst/>
          </a:prstGeom>
          <a:noFill/>
        </p:spPr>
      </p:pic>
      <p:pic>
        <p:nvPicPr>
          <p:cNvPr id="392199" name="Picture 7" descr="39 Two Month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521200" cy="2921000"/>
          </a:xfrm>
          <a:prstGeom prst="rect">
            <a:avLst/>
          </a:prstGeom>
          <a:noFill/>
        </p:spPr>
      </p:pic>
      <p:pic>
        <p:nvPicPr>
          <p:cNvPr id="392200" name="Picture 8" descr="39 Three month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0"/>
            <a:ext cx="4521200" cy="292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0" y="277813"/>
            <a:ext cx="3048000" cy="61229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Enzyme water after ferment for 3 months</a:t>
            </a:r>
          </a:p>
        </p:txBody>
      </p:sp>
      <p:pic>
        <p:nvPicPr>
          <p:cNvPr id="144387" name="Picture 3" descr="8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589756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DSC02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14400"/>
            <a:ext cx="6553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6096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zh-CN" sz="4800" b="0" dirty="0">
                <a:solidFill>
                  <a:srgbClr val="FFFF00"/>
                </a:solidFill>
                <a:ea typeface="宋体" pitchFamily="2" charset="-122"/>
              </a:rPr>
              <a:t>Garbage Enzyme </a:t>
            </a:r>
            <a:r>
              <a:rPr lang="en-US" altLang="zh-CN" sz="3600" b="0" dirty="0" smtClean="0">
                <a:solidFill>
                  <a:srgbClr val="FFFF00"/>
                </a:solidFill>
                <a:ea typeface="宋体" pitchFamily="2" charset="-122"/>
              </a:rPr>
              <a:t>(with worm)</a:t>
            </a:r>
            <a:endParaRPr lang="en-US" sz="4800" b="0" dirty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0" y="5105400"/>
            <a:ext cx="9144000" cy="181588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0" dirty="0"/>
              <a:t>Is fine with worms - extra proteins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0" dirty="0"/>
              <a:t>Can add extra 1 ratio sugar and cover air tight</a:t>
            </a:r>
            <a:r>
              <a:rPr lang="en-US" sz="2800" b="0" dirty="0" smtClean="0"/>
              <a:t>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0" dirty="0" smtClean="0"/>
              <a:t> </a:t>
            </a:r>
            <a:r>
              <a:rPr lang="en-US" sz="2800" b="0" dirty="0"/>
              <a:t>The worms </a:t>
            </a:r>
            <a:r>
              <a:rPr lang="en-US" sz="2800" b="0" dirty="0" smtClean="0"/>
              <a:t>will dissolve</a:t>
            </a:r>
            <a:endParaRPr lang="en-US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ChangeArrowheads="1"/>
          </p:cNvSpPr>
          <p:nvPr/>
        </p:nvSpPr>
        <p:spPr bwMode="auto">
          <a:xfrm>
            <a:off x="152400" y="289560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        end of fermentation                   filter to remove residue</a:t>
            </a:r>
          </a:p>
        </p:txBody>
      </p:sp>
      <p:sp>
        <p:nvSpPr>
          <p:cNvPr id="394244" name="Rectangle 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        enzyme ready for use                   residue as fertilizer</a:t>
            </a:r>
          </a:p>
        </p:txBody>
      </p:sp>
      <p:pic>
        <p:nvPicPr>
          <p:cNvPr id="394245" name="Picture 5" descr="40 End Ferment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21200" cy="2921000"/>
          </a:xfrm>
          <a:prstGeom prst="rect">
            <a:avLst/>
          </a:prstGeom>
          <a:noFill/>
        </p:spPr>
      </p:pic>
      <p:pic>
        <p:nvPicPr>
          <p:cNvPr id="394246" name="Picture 6" descr="40 Filter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2800" y="0"/>
            <a:ext cx="4521200" cy="2921000"/>
          </a:xfrm>
          <a:prstGeom prst="rect">
            <a:avLst/>
          </a:prstGeom>
          <a:noFill/>
        </p:spPr>
      </p:pic>
      <p:pic>
        <p:nvPicPr>
          <p:cNvPr id="394247" name="Picture 7" descr="40 Residu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2800" y="3429000"/>
            <a:ext cx="4521200" cy="2921000"/>
          </a:xfrm>
          <a:prstGeom prst="rect">
            <a:avLst/>
          </a:prstGeom>
          <a:noFill/>
        </p:spPr>
      </p:pic>
      <p:pic>
        <p:nvPicPr>
          <p:cNvPr id="394248" name="Picture 8" descr="Bottle Enzyme"/>
          <p:cNvPicPr>
            <a:picLocks noGrp="1" noChangeAspect="1" noChangeArrowheads="1"/>
          </p:cNvPicPr>
          <p:nvPr>
            <p:ph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3429000"/>
            <a:ext cx="4495800" cy="29622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9825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mtClean="0">
                <a:ea typeface="宋体" pitchFamily="2" charset="-122"/>
              </a:rPr>
              <a:t>请注意</a:t>
            </a:r>
            <a:r>
              <a:rPr lang="en-US" smtClean="0"/>
              <a:t>Reminder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  <a:solidFill>
            <a:srgbClr val="008000"/>
          </a:solidFill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ea typeface="经典宋体简" pitchFamily="49" charset="-122"/>
              </a:rPr>
              <a:t>1.</a:t>
            </a:r>
            <a:r>
              <a:rPr lang="en-US" altLang="zh-CN" sz="2800" dirty="0" smtClean="0">
                <a:ea typeface="经典宋体简" pitchFamily="49" charset="-122"/>
              </a:rPr>
              <a:t>   After mixing the brown sugar/</a:t>
            </a:r>
            <a:r>
              <a:rPr lang="en-US" altLang="zh-CN" sz="2800" dirty="0" err="1" smtClean="0">
                <a:ea typeface="经典宋体简" pitchFamily="49" charset="-122"/>
              </a:rPr>
              <a:t>jaggery</a:t>
            </a:r>
            <a:r>
              <a:rPr lang="en-US" altLang="zh-CN" sz="2800" dirty="0" smtClean="0">
                <a:ea typeface="经典宋体简" pitchFamily="49" charset="-122"/>
              </a:rPr>
              <a:t> into the water, add in the kitchen waste. Let it ferment for 3 months.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800" dirty="0" smtClean="0">
                <a:effectLst/>
                <a:ea typeface="经典宋体简" pitchFamily="49" charset="-122"/>
              </a:rPr>
              <a:t>      酵素必需发酵至少三个月。</a:t>
            </a:r>
            <a:endParaRPr lang="en-US" sz="2800" dirty="0" smtClean="0">
              <a:effectLst/>
              <a:ea typeface="经典宋体简" pitchFamily="49" charset="-122"/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effectLst/>
                <a:ea typeface="经典宋体简" pitchFamily="49" charset="-122"/>
              </a:rPr>
              <a:t>2.</a:t>
            </a:r>
            <a:r>
              <a:rPr lang="en-US" altLang="zh-CN" sz="2800" dirty="0" smtClean="0">
                <a:effectLst/>
                <a:ea typeface="经典宋体简" pitchFamily="49" charset="-122"/>
              </a:rPr>
              <a:t>   </a:t>
            </a:r>
            <a:r>
              <a:rPr lang="en-US" altLang="zh-TW" sz="2800" dirty="0" smtClean="0">
                <a:effectLst/>
                <a:ea typeface="经典宋体简" pitchFamily="49" charset="-122"/>
              </a:rPr>
              <a:t>During fermentation, need to open the cover to release the gas. </a:t>
            </a:r>
            <a:r>
              <a:rPr lang="en-US" altLang="zh-TW" sz="2800" i="1" dirty="0" smtClean="0">
                <a:effectLst/>
                <a:ea typeface="经典宋体简" pitchFamily="49" charset="-122"/>
              </a:rPr>
              <a:t>Remember to close back</a:t>
            </a:r>
            <a:r>
              <a:rPr lang="en-US" altLang="zh-TW" sz="2800" dirty="0" smtClean="0">
                <a:effectLst/>
                <a:ea typeface="经典宋体简" pitchFamily="49" charset="-122"/>
              </a:rPr>
              <a:t>.</a:t>
            </a:r>
            <a:endParaRPr lang="en-US" altLang="zh-CN" sz="2800" dirty="0" smtClean="0">
              <a:effectLst/>
              <a:ea typeface="经典宋体简" pitchFamily="49" charset="-122"/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zh-CN" sz="2800" dirty="0" smtClean="0">
                <a:effectLst/>
                <a:ea typeface="经典宋体简" pitchFamily="49" charset="-122"/>
              </a:rPr>
              <a:t> </a:t>
            </a:r>
            <a:r>
              <a:rPr lang="zh-TW" altLang="en-US" sz="2800" dirty="0" smtClean="0">
                <a:effectLst/>
                <a:ea typeface="经典宋体简" pitchFamily="49" charset="-122"/>
              </a:rPr>
              <a:t> </a:t>
            </a:r>
            <a:r>
              <a:rPr lang="zh-TW" altLang="zh-CN" sz="2800" dirty="0" smtClean="0">
                <a:effectLst/>
                <a:ea typeface="经典宋体简" pitchFamily="49" charset="-122"/>
              </a:rPr>
              <a:t> </a:t>
            </a:r>
            <a:r>
              <a:rPr lang="zh-TW" altLang="en-US" sz="2800" dirty="0" smtClean="0">
                <a:effectLst/>
                <a:ea typeface="经典宋体简" pitchFamily="49" charset="-122"/>
              </a:rPr>
              <a:t> </a:t>
            </a:r>
            <a:r>
              <a:rPr lang="zh-TW" altLang="zh-CN" sz="2800" dirty="0" smtClean="0">
                <a:effectLst/>
                <a:ea typeface="经典宋体简" pitchFamily="49" charset="-122"/>
              </a:rPr>
              <a:t> </a:t>
            </a:r>
            <a:r>
              <a:rPr lang="zh-TW" altLang="en-US" sz="2800" dirty="0" smtClean="0">
                <a:effectLst/>
                <a:ea typeface="经典宋体简" pitchFamily="49" charset="-122"/>
              </a:rPr>
              <a:t>發酵</a:t>
            </a:r>
            <a:r>
              <a:rPr lang="zh-CN" altLang="en-US" sz="2800" dirty="0" smtClean="0">
                <a:effectLst/>
                <a:ea typeface="经典宋体简" pitchFamily="49" charset="-122"/>
              </a:rPr>
              <a:t>过程偶尔</a:t>
            </a:r>
            <a:r>
              <a:rPr lang="zh-TW" altLang="en-US" sz="2800" dirty="0" smtClean="0">
                <a:effectLst/>
                <a:ea typeface="经典宋体简" pitchFamily="49" charset="-122"/>
              </a:rPr>
              <a:t>必需扭松瓶盖，讓氣體流出</a:t>
            </a:r>
            <a:r>
              <a:rPr lang="zh-CN" altLang="en-US" sz="2800" dirty="0" smtClean="0">
                <a:effectLst/>
                <a:ea typeface="经典宋体简" pitchFamily="49" charset="-122"/>
              </a:rPr>
              <a:t>平时就把盖封闭。</a:t>
            </a:r>
            <a:endParaRPr lang="en-US" sz="2800" dirty="0" smtClean="0">
              <a:effectLst/>
              <a:ea typeface="经典宋体简" pitchFamily="49" charset="-122"/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effectLst/>
                <a:ea typeface="经典宋体简" pitchFamily="49" charset="-122"/>
              </a:rPr>
              <a:t>3.</a:t>
            </a:r>
            <a:r>
              <a:rPr lang="en-US" altLang="zh-CN" sz="2800" dirty="0" smtClean="0">
                <a:effectLst/>
                <a:ea typeface="经典宋体简" pitchFamily="49" charset="-122"/>
              </a:rPr>
              <a:t>  </a:t>
            </a:r>
            <a:r>
              <a:rPr lang="en-US" sz="2800" dirty="0" smtClean="0">
                <a:effectLst/>
                <a:ea typeface="经典宋体简" pitchFamily="49" charset="-122"/>
              </a:rPr>
              <a:t>After 3 months, extract out the water and leave only  the sediment.</a:t>
            </a:r>
            <a:r>
              <a:rPr lang="en-US" altLang="zh-CN" sz="2800" dirty="0" smtClean="0">
                <a:effectLst/>
                <a:ea typeface="经典宋体简" pitchFamily="49" charset="-122"/>
              </a:rPr>
              <a:t> The sediment can be dried to become fertilizer or may leave it for next fermentation.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800" dirty="0" smtClean="0">
                <a:effectLst/>
                <a:ea typeface="经典宋体简" pitchFamily="49" charset="-122"/>
              </a:rPr>
              <a:t>     三个月后，酿制好的酵素可泼开中间抽取酵素水，垃圾渣可以拿来晒乾，搅碎后埋在土里作肥料，或者继续留放在缸底和下次的鲜垃圾再次酿制垃圾酵素。 </a:t>
            </a:r>
            <a:r>
              <a:rPr lang="en-US" sz="2800" dirty="0" smtClean="0">
                <a:effectLst/>
                <a:ea typeface="经典宋体简" pitchFamily="49" charset="-122"/>
              </a:rPr>
              <a:t> 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>
              <a:effectLst/>
              <a:ea typeface="经典宋体简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2948" name="Rectangle 4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3200" b="0" dirty="0">
                <a:ea typeface="经典宋体简" pitchFamily="49" charset="-122"/>
              </a:rPr>
              <a:t>4.</a:t>
            </a:r>
            <a:r>
              <a:rPr lang="en-US" altLang="zh-CN" sz="3200" b="0" dirty="0">
                <a:ea typeface="经典宋体简" pitchFamily="49" charset="-122"/>
              </a:rPr>
              <a:t>  </a:t>
            </a:r>
            <a:r>
              <a:rPr lang="en-US" sz="3200" b="0" dirty="0" smtClean="0">
                <a:ea typeface="经典宋体简" pitchFamily="49" charset="-122"/>
              </a:rPr>
              <a:t>Enzyme </a:t>
            </a:r>
            <a:r>
              <a:rPr lang="en-US" sz="3200" b="0" dirty="0">
                <a:ea typeface="经典宋体简" pitchFamily="49" charset="-122"/>
              </a:rPr>
              <a:t>never </a:t>
            </a:r>
            <a:r>
              <a:rPr lang="en-US" sz="3200" b="0" dirty="0" smtClean="0">
                <a:ea typeface="经典宋体简" pitchFamily="49" charset="-122"/>
              </a:rPr>
              <a:t> expires . </a:t>
            </a:r>
            <a:r>
              <a:rPr lang="en-US" sz="3200" b="0" dirty="0">
                <a:ea typeface="经典宋体简" pitchFamily="49" charset="-122"/>
              </a:rPr>
              <a:t>The longer you </a:t>
            </a:r>
            <a:r>
              <a:rPr lang="en-US" altLang="zh-CN" sz="3200" b="0" dirty="0">
                <a:ea typeface="经典宋体简" pitchFamily="49" charset="-122"/>
              </a:rPr>
              <a:t>  </a:t>
            </a:r>
            <a:r>
              <a:rPr lang="en-US" sz="3200" b="0" dirty="0">
                <a:ea typeface="经典宋体简" pitchFamily="49" charset="-122"/>
              </a:rPr>
              <a:t>keep stronger it become. </a:t>
            </a:r>
            <a:endParaRPr lang="en-US" altLang="zh-CN" sz="3200" b="0" dirty="0">
              <a:ea typeface="经典宋体简" pitchFamily="49" charset="-122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zh-CN" altLang="en-US" sz="3200" b="0" dirty="0">
                <a:ea typeface="经典宋体简" pitchFamily="49" charset="-122"/>
              </a:rPr>
              <a:t>      </a:t>
            </a:r>
            <a:r>
              <a:rPr lang="zh-TW" altLang="en-US" sz="3200" b="0" dirty="0">
                <a:ea typeface="经典宋体简" pitchFamily="49" charset="-122"/>
              </a:rPr>
              <a:t>酵素不會過期發酵越久越好 </a:t>
            </a:r>
            <a:r>
              <a:rPr lang="zh-TW" altLang="zh-CN" sz="3200" b="0" dirty="0">
                <a:ea typeface="经典宋体简" pitchFamily="49" charset="-122"/>
              </a:rPr>
              <a:t>。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3200" b="0" dirty="0">
                <a:ea typeface="经典宋体简" pitchFamily="49" charset="-122"/>
              </a:rPr>
              <a:t>5. </a:t>
            </a:r>
            <a:r>
              <a:rPr lang="en-US" altLang="zh-CN" sz="3200" b="0" dirty="0">
                <a:ea typeface="经典宋体简" pitchFamily="49" charset="-122"/>
              </a:rPr>
              <a:t> </a:t>
            </a:r>
            <a:r>
              <a:rPr lang="en-US" sz="3200" b="0" dirty="0">
                <a:ea typeface="经典宋体简" pitchFamily="49" charset="-122"/>
              </a:rPr>
              <a:t>Enzyme </a:t>
            </a:r>
            <a:r>
              <a:rPr lang="en-US" sz="3200" b="0" dirty="0" smtClean="0">
                <a:ea typeface="经典宋体简" pitchFamily="49" charset="-122"/>
              </a:rPr>
              <a:t>added </a:t>
            </a:r>
            <a:r>
              <a:rPr lang="en-US" sz="3200" b="0" dirty="0">
                <a:ea typeface="经典宋体简" pitchFamily="49" charset="-122"/>
              </a:rPr>
              <a:t>with water will enhance the power. </a:t>
            </a:r>
          </a:p>
          <a:p>
            <a:pPr marL="609600" indent="-6096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altLang="zh-CN" sz="3200" b="0" dirty="0">
                <a:ea typeface="经典宋体简" pitchFamily="49" charset="-122"/>
              </a:rPr>
              <a:t>     </a:t>
            </a:r>
            <a:r>
              <a:rPr lang="en-US" sz="3200" b="0" dirty="0" err="1">
                <a:ea typeface="经典宋体简" pitchFamily="49" charset="-122"/>
              </a:rPr>
              <a:t>酵素加水稀釋後會更強</a:t>
            </a:r>
            <a:r>
              <a:rPr lang="en-US" altLang="zh-CN" sz="3200" b="0" dirty="0">
                <a:ea typeface="经典宋体简" pitchFamily="49" charset="-122"/>
              </a:rPr>
              <a:t>。</a:t>
            </a:r>
            <a:endParaRPr lang="en-US" sz="3200" b="0" dirty="0">
              <a:ea typeface="经典宋体简" pitchFamily="49" charset="-122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altLang="zh-CN" sz="3200" b="0" dirty="0">
                <a:ea typeface="经典宋体简" pitchFamily="49" charset="-122"/>
              </a:rPr>
              <a:t>6.  Garbage enzyme is only for external use.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zh-CN" altLang="en-US" sz="3200" b="0" dirty="0">
                <a:ea typeface="经典宋体简" pitchFamily="49" charset="-122"/>
              </a:rPr>
              <a:t>     只供外用！</a:t>
            </a:r>
            <a:endParaRPr lang="en-US" sz="3200" b="0" dirty="0">
              <a:ea typeface="经典宋体简" pitchFamily="49" charset="-122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altLang="zh-CN" sz="3200" b="0" dirty="0">
                <a:ea typeface="经典宋体简" pitchFamily="49" charset="-122"/>
              </a:rPr>
              <a:t>    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altLang="zh-CN" sz="3200" b="0" dirty="0">
                <a:ea typeface="经典宋体简" pitchFamily="49" charset="-122"/>
              </a:rPr>
              <a:t>     </a:t>
            </a:r>
            <a:r>
              <a:rPr lang="en-US" sz="3200" b="0" dirty="0">
                <a:ea typeface="经典宋体简" pitchFamily="49" charset="-122"/>
              </a:rPr>
              <a:t>Any more QUESTIONS?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endParaRPr lang="en-US" sz="3200" b="0" dirty="0">
              <a:ea typeface="经典宋体简" pitchFamily="49" charset="-122"/>
            </a:endParaRPr>
          </a:p>
        </p:txBody>
      </p:sp>
      <p:sp>
        <p:nvSpPr>
          <p:cNvPr id="72294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9825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mtClean="0">
                <a:ea typeface="宋体" pitchFamily="2" charset="-122"/>
              </a:rPr>
              <a:t>请注意</a:t>
            </a:r>
            <a:r>
              <a:rPr lang="en-US" smtClean="0">
                <a:ea typeface="宋体" pitchFamily="2" charset="-122"/>
              </a:rPr>
              <a:t>Reminder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762000" y="762000"/>
            <a:ext cx="75438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0">
                <a:latin typeface="Comic Sans MS" pitchFamily="66" charset="0"/>
              </a:rPr>
              <a:t>Reducing environment pollution through recycling kitchen waste </a:t>
            </a:r>
          </a:p>
        </p:txBody>
      </p:sp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457200" y="3505200"/>
            <a:ext cx="83058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5400">
                <a:solidFill>
                  <a:srgbClr val="FFFF00"/>
                </a:solidFill>
                <a:ea typeface="宋体" pitchFamily="2" charset="-122"/>
              </a:rPr>
              <a:t>从再循环厨房的废物或</a:t>
            </a:r>
          </a:p>
          <a:p>
            <a:pPr algn="ctr">
              <a:spcBef>
                <a:spcPct val="50000"/>
              </a:spcBef>
            </a:pPr>
            <a:r>
              <a:rPr lang="zh-CN" altLang="en-US" sz="5400">
                <a:solidFill>
                  <a:srgbClr val="FFFF00"/>
                </a:solidFill>
                <a:ea typeface="宋体" pitchFamily="2" charset="-122"/>
              </a:rPr>
              <a:t>垃圾来减少环境的污染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3733800"/>
          </a:xfrm>
        </p:spPr>
        <p:txBody>
          <a:bodyPr/>
          <a:lstStyle/>
          <a:p>
            <a:pPr eaLnBrk="1" hangingPunct="1"/>
            <a:r>
              <a:rPr lang="zh-CN" altLang="en-US" sz="4800" b="1" smtClean="0">
                <a:solidFill>
                  <a:srgbClr val="FFFF00"/>
                </a:solidFill>
                <a:effectLst/>
                <a:ea typeface="经典楷体简" pitchFamily="49" charset="-122"/>
              </a:rPr>
              <a:t>如果所有的人都把自己家里的垃圾转化为有用的垃圾酵素，不仅保护地球，而且会使人类生活在没有毒害的空气里，</a:t>
            </a:r>
            <a:br>
              <a:rPr lang="zh-CN" altLang="en-US" sz="4800" b="1" smtClean="0">
                <a:solidFill>
                  <a:srgbClr val="FFFF00"/>
                </a:solidFill>
                <a:effectLst/>
                <a:ea typeface="经典楷体简" pitchFamily="49" charset="-122"/>
              </a:rPr>
            </a:br>
            <a:r>
              <a:rPr lang="zh-CN" altLang="en-US" sz="4800" b="1" smtClean="0">
                <a:solidFill>
                  <a:srgbClr val="FFFF00"/>
                </a:solidFill>
                <a:effectLst/>
                <a:ea typeface="经典楷体简" pitchFamily="49" charset="-122"/>
              </a:rPr>
              <a:t>食物也将远离毒素。</a:t>
            </a:r>
            <a:endParaRPr lang="en-US" sz="3200" smtClean="0">
              <a:effectLst/>
            </a:endParaRPr>
          </a:p>
        </p:txBody>
      </p:sp>
      <p:sp>
        <p:nvSpPr>
          <p:cNvPr id="148483" name="Rectangle 6"/>
          <p:cNvSpPr>
            <a:spLocks noChangeArrowheads="1"/>
          </p:cNvSpPr>
          <p:nvPr/>
        </p:nvSpPr>
        <p:spPr bwMode="auto">
          <a:xfrm>
            <a:off x="0" y="4568825"/>
            <a:ext cx="9144000" cy="286232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00497A"/>
                </a:solidFill>
              </a:rPr>
              <a:t>If every household </a:t>
            </a:r>
            <a:r>
              <a:rPr lang="en-US" sz="3600" dirty="0" smtClean="0">
                <a:solidFill>
                  <a:srgbClr val="00497A"/>
                </a:solidFill>
              </a:rPr>
              <a:t>utilizes </a:t>
            </a:r>
            <a:r>
              <a:rPr lang="en-US" sz="3600" dirty="0">
                <a:solidFill>
                  <a:srgbClr val="00497A"/>
                </a:solidFill>
              </a:rPr>
              <a:t>their garbage to produce Enzyme, the Ozone layer </a:t>
            </a:r>
            <a:r>
              <a:rPr lang="en-US" sz="3600" dirty="0" smtClean="0">
                <a:solidFill>
                  <a:srgbClr val="00497A"/>
                </a:solidFill>
              </a:rPr>
              <a:t>can be protected</a:t>
            </a:r>
            <a:r>
              <a:rPr lang="en-US" sz="3600" dirty="0">
                <a:solidFill>
                  <a:srgbClr val="00497A"/>
                </a:solidFill>
              </a:rPr>
              <a:t>. Mankind can live in toxic free environment and enjoy non-toxic food.</a:t>
            </a:r>
            <a:endParaRPr lang="en-US" sz="3600" b="0" dirty="0">
              <a:solidFill>
                <a:srgbClr val="00497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6" name="Picture 2" descr="Mother Ea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8" y="0"/>
            <a:ext cx="5967413" cy="6858000"/>
          </a:xfrm>
          <a:prstGeom prst="rect">
            <a:avLst/>
          </a:prstGeom>
          <a:noFill/>
        </p:spPr>
      </p:pic>
      <p:sp>
        <p:nvSpPr>
          <p:cNvPr id="436227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0" y="228600"/>
            <a:ext cx="3200400" cy="1219200"/>
          </a:xfrm>
          <a:noFill/>
          <a:ln/>
        </p:spPr>
        <p:txBody>
          <a:bodyPr/>
          <a:lstStyle/>
          <a:p>
            <a:pPr algn="l"/>
            <a:r>
              <a:rPr lang="zh-CN" altLang="en-US" sz="3200" b="1" smtClean="0">
                <a:solidFill>
                  <a:schemeClr val="tx1"/>
                </a:solidFill>
                <a:effectLst/>
                <a:ea typeface="经典楷体简" pitchFamily="49" charset="-122"/>
              </a:rPr>
              <a:t>谢谢您！</a:t>
            </a:r>
            <a:br>
              <a:rPr lang="zh-CN" altLang="en-US" sz="3200" b="1" smtClean="0">
                <a:solidFill>
                  <a:schemeClr val="tx1"/>
                </a:solidFill>
                <a:effectLst/>
                <a:ea typeface="经典楷体简" pitchFamily="49" charset="-122"/>
              </a:rPr>
            </a:br>
            <a:r>
              <a:rPr lang="zh-CN" altLang="en-US" sz="3200" b="1" smtClean="0">
                <a:solidFill>
                  <a:schemeClr val="tx1"/>
                </a:solidFill>
                <a:effectLst/>
                <a:ea typeface="经典楷体简" pitchFamily="49" charset="-122"/>
              </a:rPr>
              <a:t>爱我们的地球！</a:t>
            </a:r>
            <a:endParaRPr lang="en-US" altLang="zh-CN" sz="3200" smtClean="0">
              <a:solidFill>
                <a:schemeClr val="tx1"/>
              </a:solidFill>
              <a:effectLst/>
              <a:latin typeface="Arial Rounded MT Bold" pitchFamily="34" charset="0"/>
              <a:ea typeface="经典楷体简" pitchFamily="49" charset="-122"/>
            </a:endParaRPr>
          </a:p>
        </p:txBody>
      </p:sp>
      <p:sp>
        <p:nvSpPr>
          <p:cNvPr id="436228" name="Rectangle 4"/>
          <p:cNvSpPr>
            <a:spLocks noChangeArrowheads="1"/>
          </p:cNvSpPr>
          <p:nvPr/>
        </p:nvSpPr>
        <p:spPr bwMode="auto">
          <a:xfrm>
            <a:off x="6096000" y="1885950"/>
            <a:ext cx="30480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altLang="zh-CN" sz="2800" b="0" dirty="0">
                <a:solidFill>
                  <a:srgbClr val="FFFF00"/>
                </a:solidFill>
                <a:latin typeface="Arial Rounded MT Bold" pitchFamily="34" charset="0"/>
                <a:ea typeface="宋体" pitchFamily="2" charset="-122"/>
              </a:rPr>
              <a:t>Your presence here today </a:t>
            </a:r>
          </a:p>
          <a:p>
            <a:pPr eaLnBrk="1" hangingPunct="1"/>
            <a:r>
              <a:rPr lang="en-US" altLang="zh-CN" sz="2800" b="0" dirty="0">
                <a:solidFill>
                  <a:srgbClr val="FFFF00"/>
                </a:solidFill>
                <a:latin typeface="Arial Rounded MT Bold" pitchFamily="34" charset="0"/>
                <a:ea typeface="宋体" pitchFamily="2" charset="-122"/>
              </a:rPr>
              <a:t>is the first step to help reduce     </a:t>
            </a:r>
            <a:br>
              <a:rPr lang="en-US" altLang="zh-CN" sz="2800" b="0" dirty="0">
                <a:solidFill>
                  <a:srgbClr val="FFFF00"/>
                </a:solidFill>
                <a:latin typeface="Arial Rounded MT Bold" pitchFamily="34" charset="0"/>
                <a:ea typeface="宋体" pitchFamily="2" charset="-122"/>
              </a:rPr>
            </a:br>
            <a:r>
              <a:rPr lang="en-US" altLang="zh-CN" sz="2800" b="0" dirty="0">
                <a:latin typeface="Arial Rounded MT Bold" pitchFamily="34" charset="0"/>
                <a:ea typeface="宋体" pitchFamily="2" charset="-122"/>
              </a:rPr>
              <a:t>Global Warming</a:t>
            </a:r>
            <a:r>
              <a:rPr lang="en-US" altLang="zh-CN" sz="2800" b="0" dirty="0">
                <a:solidFill>
                  <a:srgbClr val="FFFF00"/>
                </a:solidFill>
                <a:latin typeface="Arial Rounded MT Bold" pitchFamily="34" charset="0"/>
                <a:ea typeface="宋体" pitchFamily="2" charset="-122"/>
              </a:rPr>
              <a:t> and save our Mother Earth.</a:t>
            </a:r>
            <a:br>
              <a:rPr lang="en-US" altLang="zh-CN" sz="2800" b="0" dirty="0">
                <a:solidFill>
                  <a:srgbClr val="FFFF00"/>
                </a:solidFill>
                <a:latin typeface="Arial Rounded MT Bold" pitchFamily="34" charset="0"/>
                <a:ea typeface="宋体" pitchFamily="2" charset="-122"/>
              </a:rPr>
            </a:br>
            <a:r>
              <a:rPr lang="en-US" altLang="zh-CN" sz="2800" b="0" dirty="0">
                <a:solidFill>
                  <a:srgbClr val="FFFF00"/>
                </a:solidFill>
                <a:latin typeface="Arial Rounded MT Bold" pitchFamily="34" charset="0"/>
                <a:ea typeface="宋体" pitchFamily="2" charset="-122"/>
              </a:rPr>
              <a:t>Thank you </a:t>
            </a:r>
          </a:p>
          <a:p>
            <a:pPr eaLnBrk="1" hangingPunct="1"/>
            <a:r>
              <a:rPr lang="en-US" altLang="zh-CN" sz="2800" b="0" dirty="0">
                <a:solidFill>
                  <a:srgbClr val="FFFF00"/>
                </a:solidFill>
                <a:latin typeface="Arial Rounded MT Bold" pitchFamily="34" charset="0"/>
                <a:ea typeface="宋体" pitchFamily="2" charset="-122"/>
              </a:rPr>
              <a:t>for taking </a:t>
            </a:r>
          </a:p>
          <a:p>
            <a:pPr eaLnBrk="1" hangingPunct="1"/>
            <a:r>
              <a:rPr lang="en-US" altLang="zh-CN" sz="2800" b="0" dirty="0">
                <a:solidFill>
                  <a:srgbClr val="FFFF00"/>
                </a:solidFill>
                <a:latin typeface="Arial Rounded MT Bold" pitchFamily="34" charset="0"/>
                <a:ea typeface="宋体" pitchFamily="2" charset="-122"/>
              </a:rPr>
              <a:t>this step.</a:t>
            </a:r>
            <a:endParaRPr lang="en-US" sz="2800" b="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436229" name="Rectangle 5"/>
          <p:cNvSpPr>
            <a:spLocks noChangeArrowheads="1"/>
          </p:cNvSpPr>
          <p:nvPr/>
        </p:nvSpPr>
        <p:spPr bwMode="auto">
          <a:xfrm>
            <a:off x="2043113" y="6491288"/>
            <a:ext cx="3976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 b="0">
                <a:solidFill>
                  <a:schemeClr val="bg1"/>
                </a:solidFill>
                <a:latin typeface="Arial Rounded MT Bold" pitchFamily="34" charset="0"/>
              </a:rPr>
              <a:t>Image source: http://www.americanmeditation.org</a:t>
            </a:r>
            <a:r>
              <a:rPr lang="en-US" b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pic>
        <p:nvPicPr>
          <p:cNvPr id="228357" name="Picture 5" descr="Posterv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3316" name="Rectangle 4"/>
          <p:cNvSpPr>
            <a:spLocks noChangeArrowheads="1"/>
          </p:cNvSpPr>
          <p:nvPr/>
        </p:nvSpPr>
        <p:spPr bwMode="auto">
          <a:xfrm>
            <a:off x="8153400" y="66675"/>
            <a:ext cx="609600" cy="6791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44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ＴＨＡＮＫ 　</a:t>
            </a:r>
            <a:br>
              <a:rPr lang="zh-CN" altLang="en-US" sz="44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</a:br>
            <a:r>
              <a:rPr lang="zh-CN" altLang="en-US" sz="44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ＹＯＵ！</a:t>
            </a:r>
            <a:endParaRPr lang="en-US" sz="440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653315" name="Rectangle 3"/>
          <p:cNvSpPr>
            <a:spLocks noChangeArrowheads="1"/>
          </p:cNvSpPr>
          <p:nvPr/>
        </p:nvSpPr>
        <p:spPr bwMode="auto">
          <a:xfrm>
            <a:off x="381000" y="152400"/>
            <a:ext cx="762000" cy="6705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/>
            <a:r>
              <a:rPr lang="zh-CN" altLang="en-US" sz="6000" baseline="8000">
                <a:solidFill>
                  <a:srgbClr val="FF3300"/>
                </a:solidFill>
                <a:ea typeface="经典楷体简" pitchFamily="49" charset="-122"/>
              </a:rPr>
              <a:t>谢谢您</a:t>
            </a:r>
          </a:p>
          <a:p>
            <a:pPr algn="ctr" eaLnBrk="1" hangingPunct="1"/>
            <a:r>
              <a:rPr lang="zh-CN" altLang="en-US" sz="6000" baseline="8000">
                <a:solidFill>
                  <a:srgbClr val="FF3300"/>
                </a:solidFill>
                <a:ea typeface="经典楷体简" pitchFamily="49" charset="-122"/>
              </a:rPr>
              <a:t>！</a:t>
            </a:r>
            <a:br>
              <a:rPr lang="zh-CN" altLang="en-US" sz="6000" baseline="8000">
                <a:solidFill>
                  <a:srgbClr val="FF3300"/>
                </a:solidFill>
                <a:ea typeface="经典楷体简" pitchFamily="49" charset="-122"/>
              </a:rPr>
            </a:br>
            <a:r>
              <a:rPr lang="zh-CN" altLang="en-US" sz="6000" baseline="8000">
                <a:solidFill>
                  <a:srgbClr val="FF3300"/>
                </a:solidFill>
                <a:ea typeface="经典楷体简" pitchFamily="49" charset="-122"/>
              </a:rPr>
              <a:t>爱我们的地球</a:t>
            </a:r>
            <a:endParaRPr lang="en-US" altLang="zh-CN" sz="6000" baseline="8000">
              <a:solidFill>
                <a:srgbClr val="FF3300"/>
              </a:solidFill>
              <a:ea typeface="经典楷体简" pitchFamily="49" charset="-122"/>
            </a:endParaRPr>
          </a:p>
        </p:txBody>
      </p:sp>
      <p:sp>
        <p:nvSpPr>
          <p:cNvPr id="228360" name="Text Box 6"/>
          <p:cNvSpPr txBox="1">
            <a:spLocks noChangeArrowheads="1"/>
          </p:cNvSpPr>
          <p:nvPr/>
        </p:nvSpPr>
        <p:spPr bwMode="auto">
          <a:xfrm>
            <a:off x="1447800" y="2757488"/>
            <a:ext cx="6324600" cy="2043112"/>
          </a:xfrm>
          <a:prstGeom prst="rect">
            <a:avLst/>
          </a:prstGeom>
          <a:solidFill>
            <a:schemeClr val="folHlink">
              <a:alpha val="44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</a:rPr>
              <a:t>Dr. (H) Joean Oon </a:t>
            </a:r>
          </a:p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</a:rPr>
              <a:t>email :enzyme4u@gmail.com</a:t>
            </a:r>
          </a:p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</a:rPr>
              <a:t>Blog: enzymesos.blogspot.com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122" name="Picture 2" descr="rubbish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2514600"/>
            <a:ext cx="4267200" cy="3886200"/>
          </a:xfrm>
          <a:noFill/>
          <a:ln w="28575">
            <a:solidFill>
              <a:schemeClr val="tx1"/>
            </a:solidFill>
          </a:ln>
        </p:spPr>
      </p:pic>
      <p:sp>
        <p:nvSpPr>
          <p:cNvPr id="773124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610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Methane Gas not only given out by animals waste gas, burning fossil fuels and also by 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rotting plants and rubbish</a:t>
            </a:r>
            <a:r>
              <a:rPr lang="en-US" sz="2800"/>
              <a:t>. It </a:t>
            </a:r>
            <a:r>
              <a:rPr lang="en-US" sz="2800">
                <a:solidFill>
                  <a:srgbClr val="000000"/>
                </a:solidFill>
              </a:rPr>
              <a:t>trap about 21 times</a:t>
            </a:r>
            <a:r>
              <a:rPr lang="en-US" sz="2800"/>
              <a:t> more heat than CO</a:t>
            </a:r>
            <a:r>
              <a:rPr lang="en-US" sz="2800" baseline="-25000"/>
              <a:t>2</a:t>
            </a:r>
            <a:r>
              <a:rPr lang="en-US" sz="2800"/>
              <a:t>.</a:t>
            </a:r>
          </a:p>
        </p:txBody>
      </p:sp>
      <p:sp>
        <p:nvSpPr>
          <p:cNvPr id="335876" name="Rectangle 4"/>
          <p:cNvSpPr>
            <a:spLocks noChangeArrowheads="1"/>
          </p:cNvSpPr>
          <p:nvPr/>
        </p:nvSpPr>
        <p:spPr bwMode="auto">
          <a:xfrm>
            <a:off x="4724400" y="1981200"/>
            <a:ext cx="403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CN" sz="4800">
                <a:latin typeface="Comic Sans MS" pitchFamily="66" charset="0"/>
                <a:ea typeface="宋体" pitchFamily="2" charset="-122"/>
              </a:rPr>
              <a:t>Not only smelly also create Methane Gas  </a:t>
            </a:r>
            <a:endParaRPr lang="en-US" sz="4800">
              <a:latin typeface="Comic Sans MS" pitchFamily="66" charset="0"/>
              <a:ea typeface="宋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3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3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7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24" grpId="0"/>
      <p:bldP spid="3358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876800"/>
            <a:ext cx="5486400" cy="2514600"/>
          </a:xfrm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zh-CN" sz="6000" smtClean="0">
                <a:effectLst/>
                <a:latin typeface="Comic Sans MS" pitchFamily="66" charset="0"/>
                <a:ea typeface="宋体" pitchFamily="2" charset="-122"/>
              </a:rPr>
              <a:t>Dry rubbish</a:t>
            </a:r>
            <a:r>
              <a:rPr lang="en-US" altLang="zh-CN" sz="4800" smtClean="0">
                <a:effectLst/>
                <a:latin typeface="Comic Sans MS" pitchFamily="66" charset="0"/>
                <a:ea typeface="宋体" pitchFamily="2" charset="-122"/>
              </a:rPr>
              <a:t>        		</a:t>
            </a:r>
            <a:endParaRPr lang="zh-CN" altLang="en-US" sz="4800" smtClean="0">
              <a:effectLst/>
              <a:latin typeface="Comic Sans MS" pitchFamily="66" charset="0"/>
              <a:ea typeface="宋体" pitchFamily="2" charset="-122"/>
            </a:endParaRPr>
          </a:p>
        </p:txBody>
      </p:sp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5410200" y="2971800"/>
            <a:ext cx="335438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zh-CN" sz="8800">
                <a:latin typeface="Comic Sans MS" pitchFamily="66" charset="0"/>
                <a:ea typeface="宋体" pitchFamily="2" charset="-122"/>
              </a:rPr>
              <a:t>45%</a:t>
            </a:r>
            <a:endParaRPr lang="en-US" sz="8800">
              <a:latin typeface="Comic Sans MS" pitchFamily="66" charset="0"/>
            </a:endParaRPr>
          </a:p>
        </p:txBody>
      </p:sp>
      <p:sp>
        <p:nvSpPr>
          <p:cNvPr id="321540" name="Rectangle 4"/>
          <p:cNvSpPr>
            <a:spLocks noChangeArrowheads="1"/>
          </p:cNvSpPr>
          <p:nvPr/>
        </p:nvSpPr>
        <p:spPr bwMode="auto">
          <a:xfrm>
            <a:off x="5562600" y="4800600"/>
            <a:ext cx="335438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zh-CN" sz="8800">
                <a:latin typeface="Comic Sans MS" pitchFamily="66" charset="0"/>
                <a:ea typeface="宋体" pitchFamily="2" charset="-122"/>
              </a:rPr>
              <a:t>55%</a:t>
            </a:r>
            <a:endParaRPr lang="en-US" sz="8800">
              <a:latin typeface="Comic Sans MS" pitchFamily="66" charset="0"/>
            </a:endParaRPr>
          </a:p>
        </p:txBody>
      </p:sp>
      <p:sp>
        <p:nvSpPr>
          <p:cNvPr id="321541" name="Rectangle 5"/>
          <p:cNvSpPr>
            <a:spLocks noChangeArrowheads="1"/>
          </p:cNvSpPr>
          <p:nvPr/>
        </p:nvSpPr>
        <p:spPr bwMode="auto">
          <a:xfrm>
            <a:off x="0" y="2895600"/>
            <a:ext cx="54864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zh-CN" sz="4800" b="0">
                <a:latin typeface="Comic Sans MS" pitchFamily="66" charset="0"/>
                <a:ea typeface="宋体" pitchFamily="2" charset="-122"/>
              </a:rPr>
              <a:t> </a:t>
            </a:r>
            <a:r>
              <a:rPr lang="en-US" altLang="zh-CN" sz="6000" b="0">
                <a:latin typeface="Comic Sans MS" pitchFamily="66" charset="0"/>
                <a:ea typeface="宋体" pitchFamily="2" charset="-122"/>
              </a:rPr>
              <a:t>Wet rubbish</a:t>
            </a:r>
            <a:r>
              <a:rPr lang="en-US" altLang="zh-CN" sz="4800" b="0">
                <a:latin typeface="Comic Sans MS" pitchFamily="66" charset="0"/>
                <a:ea typeface="宋体" pitchFamily="2" charset="-122"/>
              </a:rPr>
              <a:t>  		</a:t>
            </a:r>
          </a:p>
        </p:txBody>
      </p:sp>
      <p:sp>
        <p:nvSpPr>
          <p:cNvPr id="321542" name="Text Box 6"/>
          <p:cNvSpPr txBox="1">
            <a:spLocks noChangeArrowheads="1"/>
          </p:cNvSpPr>
          <p:nvPr/>
        </p:nvSpPr>
        <p:spPr bwMode="auto">
          <a:xfrm>
            <a:off x="228600" y="609600"/>
            <a:ext cx="84582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/>
              <a:t>The % of waste produced from household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62600" y="277813"/>
            <a:ext cx="3581400" cy="6580187"/>
          </a:xfrm>
        </p:spPr>
        <p:txBody>
          <a:bodyPr/>
          <a:lstStyle/>
          <a:p>
            <a:pPr algn="l" eaLnBrk="1" hangingPunct="1"/>
            <a:r>
              <a:rPr lang="zh-CN" altLang="en-US" sz="2400" b="1" smtClean="0">
                <a:ea typeface="经典宋体简" pitchFamily="49" charset="-122"/>
              </a:rPr>
              <a:t/>
            </a:r>
            <a:br>
              <a:rPr lang="zh-CN" altLang="en-US" sz="2400" b="1" smtClean="0">
                <a:ea typeface="经典宋体简" pitchFamily="49" charset="-122"/>
              </a:rPr>
            </a:br>
            <a:r>
              <a:rPr lang="en-US" altLang="zh-CN" sz="2400" b="1" smtClean="0">
                <a:solidFill>
                  <a:srgbClr val="99FF66"/>
                </a:solidFill>
                <a:ea typeface="经典宋体简" pitchFamily="49" charset="-122"/>
              </a:rPr>
              <a:t>Avoiding usage of non-recycle goods or product,</a:t>
            </a:r>
            <a:r>
              <a:rPr lang="zh-CN" altLang="en-US" sz="2400" smtClean="0">
                <a:solidFill>
                  <a:srgbClr val="99FF66"/>
                </a:solidFill>
                <a:ea typeface="经典宋体简" pitchFamily="49" charset="-122"/>
              </a:rPr>
              <a:t> </a:t>
            </a:r>
            <a:br>
              <a:rPr lang="zh-CN" altLang="en-US" sz="2400" smtClean="0">
                <a:solidFill>
                  <a:srgbClr val="99FF66"/>
                </a:solidFill>
                <a:ea typeface="经典宋体简" pitchFamily="49" charset="-122"/>
              </a:rPr>
            </a:br>
            <a:r>
              <a:rPr lang="zh-CN" altLang="en-US" sz="900" smtClean="0">
                <a:ea typeface="经典宋体简" pitchFamily="49" charset="-122"/>
              </a:rPr>
              <a:t/>
            </a:r>
            <a:br>
              <a:rPr lang="zh-CN" altLang="en-US" sz="900" smtClean="0">
                <a:ea typeface="经典宋体简" pitchFamily="49" charset="-122"/>
              </a:rPr>
            </a:br>
            <a:r>
              <a:rPr lang="en-US" altLang="zh-CN" sz="2400" smtClean="0">
                <a:ea typeface="经典宋体简" pitchFamily="49" charset="-122"/>
              </a:rPr>
              <a:t>Such as</a:t>
            </a:r>
            <a:r>
              <a:rPr lang="zh-CN" altLang="en-US" sz="2400" smtClean="0">
                <a:ea typeface="经典宋体简" pitchFamily="49" charset="-122"/>
              </a:rPr>
              <a:t>：</a:t>
            </a:r>
            <a:r>
              <a:rPr lang="zh-CN" altLang="en-US" sz="900" smtClean="0">
                <a:ea typeface="经典宋体简" pitchFamily="49" charset="-122"/>
              </a:rPr>
              <a:t/>
            </a:r>
            <a:br>
              <a:rPr lang="zh-CN" altLang="en-US" sz="900" smtClean="0">
                <a:ea typeface="经典宋体简" pitchFamily="49" charset="-122"/>
              </a:rPr>
            </a:br>
            <a:r>
              <a:rPr lang="en-US" altLang="zh-CN" sz="900" smtClean="0">
                <a:ea typeface="经典宋体简" pitchFamily="49" charset="-122"/>
              </a:rPr>
              <a:t> </a:t>
            </a:r>
            <a:r>
              <a:rPr lang="en-US" sz="900" smtClean="0">
                <a:ea typeface="经典宋体简" pitchFamily="49" charset="-122"/>
              </a:rPr>
              <a:t/>
            </a:r>
            <a:br>
              <a:rPr lang="en-US" sz="900" smtClean="0">
                <a:ea typeface="经典宋体简" pitchFamily="49" charset="-122"/>
              </a:rPr>
            </a:br>
            <a:r>
              <a:rPr lang="en-US" sz="2400" smtClean="0">
                <a:ea typeface="经典宋体简" pitchFamily="49" charset="-122"/>
              </a:rPr>
              <a:t>&gt; Bring </a:t>
            </a:r>
            <a:r>
              <a:rPr lang="en-US" altLang="zh-CN" sz="2400" smtClean="0">
                <a:ea typeface="经典宋体简" pitchFamily="49" charset="-122"/>
              </a:rPr>
              <a:t>our own  utensil when purchasing food. </a:t>
            </a:r>
            <a:br>
              <a:rPr lang="en-US" altLang="zh-CN" sz="2400" smtClean="0">
                <a:ea typeface="经典宋体简" pitchFamily="49" charset="-122"/>
              </a:rPr>
            </a:br>
            <a:r>
              <a:rPr lang="en-US" altLang="zh-CN" sz="2400" smtClean="0">
                <a:ea typeface="经典宋体简" pitchFamily="49" charset="-122"/>
              </a:rPr>
              <a:t/>
            </a:r>
            <a:br>
              <a:rPr lang="en-US" altLang="zh-CN" sz="2400" smtClean="0">
                <a:ea typeface="经典宋体简" pitchFamily="49" charset="-122"/>
              </a:rPr>
            </a:br>
            <a:r>
              <a:rPr lang="en-US" altLang="zh-CN" sz="2400" smtClean="0">
                <a:ea typeface="经典宋体简" pitchFamily="49" charset="-122"/>
              </a:rPr>
              <a:t>&gt; Don’t use plastic bag or poly form.</a:t>
            </a:r>
            <a:r>
              <a:rPr lang="en-US" altLang="zh-CN" sz="2400" smtClean="0">
                <a:ea typeface="宋体" pitchFamily="2" charset="-122"/>
              </a:rPr>
              <a:t/>
            </a:r>
            <a:br>
              <a:rPr lang="en-US" altLang="zh-CN" sz="2400" smtClean="0">
                <a:ea typeface="宋体" pitchFamily="2" charset="-122"/>
              </a:rPr>
            </a:br>
            <a:r>
              <a:rPr lang="en-US" altLang="zh-CN" sz="2400" smtClean="0">
                <a:ea typeface="宋体" pitchFamily="2" charset="-122"/>
              </a:rPr>
              <a:t/>
            </a:r>
            <a:br>
              <a:rPr lang="en-US" altLang="zh-CN" sz="2400" smtClean="0">
                <a:ea typeface="宋体" pitchFamily="2" charset="-122"/>
              </a:rPr>
            </a:br>
            <a:r>
              <a:rPr lang="zh-CN" altLang="en-US" sz="2800" smtClean="0">
                <a:solidFill>
                  <a:srgbClr val="99FF66"/>
                </a:solidFill>
                <a:ea typeface="经典宋体简" pitchFamily="49" charset="-122"/>
              </a:rPr>
              <a:t>尽量使用可循环物品</a:t>
            </a:r>
            <a:r>
              <a:rPr lang="zh-CN" altLang="en-US" sz="2800" smtClean="0">
                <a:ea typeface="经典宋体简" pitchFamily="49" charset="-122"/>
              </a:rPr>
              <a:t/>
            </a:r>
            <a:br>
              <a:rPr lang="zh-CN" altLang="en-US" sz="2800" smtClean="0">
                <a:ea typeface="经典宋体简" pitchFamily="49" charset="-122"/>
              </a:rPr>
            </a:br>
            <a:r>
              <a:rPr lang="zh-CN" altLang="en-US" sz="1200" smtClean="0">
                <a:ea typeface="经典宋体简" pitchFamily="49" charset="-122"/>
              </a:rPr>
              <a:t/>
            </a:r>
            <a:br>
              <a:rPr lang="zh-CN" altLang="en-US" sz="1200" smtClean="0">
                <a:ea typeface="经典宋体简" pitchFamily="49" charset="-122"/>
              </a:rPr>
            </a:br>
            <a:r>
              <a:rPr lang="zh-CN" altLang="en-US" sz="2800" smtClean="0">
                <a:ea typeface="经典宋体简" pitchFamily="49" charset="-122"/>
              </a:rPr>
              <a:t>如：</a:t>
            </a:r>
            <a:br>
              <a:rPr lang="zh-CN" altLang="en-US" sz="2800" smtClean="0">
                <a:ea typeface="经典宋体简" pitchFamily="49" charset="-122"/>
              </a:rPr>
            </a:br>
            <a:r>
              <a:rPr lang="en-US" altLang="zh-CN" sz="1800" smtClean="0">
                <a:ea typeface="经典宋体简" pitchFamily="49" charset="-122"/>
              </a:rPr>
              <a:t> </a:t>
            </a:r>
            <a:br>
              <a:rPr lang="en-US" altLang="zh-CN" sz="1800" smtClean="0">
                <a:ea typeface="经典宋体简" pitchFamily="49" charset="-122"/>
              </a:rPr>
            </a:br>
            <a:r>
              <a:rPr lang="zh-CN" altLang="en-US" sz="2800" smtClean="0">
                <a:ea typeface="经典宋体简" pitchFamily="49" charset="-122"/>
              </a:rPr>
              <a:t>打包食物用自家盒子</a:t>
            </a:r>
            <a:br>
              <a:rPr lang="zh-CN" altLang="en-US" sz="2800" smtClean="0">
                <a:ea typeface="经典宋体简" pitchFamily="49" charset="-122"/>
              </a:rPr>
            </a:br>
            <a:r>
              <a:rPr lang="zh-CN" altLang="en-US" sz="2800" smtClean="0">
                <a:ea typeface="经典宋体简" pitchFamily="49" charset="-122"/>
              </a:rPr>
              <a:t>买</a:t>
            </a:r>
            <a:r>
              <a:rPr lang="zh-CN" altLang="en-US" sz="2800" smtClean="0">
                <a:ea typeface="宋体" pitchFamily="2" charset="-122"/>
              </a:rPr>
              <a:t>铁罐装食品</a:t>
            </a:r>
            <a:br>
              <a:rPr lang="zh-CN" altLang="en-US" sz="2800" smtClean="0">
                <a:ea typeface="宋体" pitchFamily="2" charset="-122"/>
              </a:rPr>
            </a:br>
            <a:endParaRPr lang="zh-CN" altLang="en-US" sz="2800" smtClean="0">
              <a:ea typeface="宋体" pitchFamily="2" charset="-122"/>
            </a:endParaRPr>
          </a:p>
        </p:txBody>
      </p:sp>
      <p:pic>
        <p:nvPicPr>
          <p:cNvPr id="675844" name="Picture 4" descr="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5334000" cy="53006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75845" name="Rectangle 5"/>
          <p:cNvSpPr>
            <a:spLocks noChangeArrowheads="1"/>
          </p:cNvSpPr>
          <p:nvPr/>
        </p:nvSpPr>
        <p:spPr bwMode="auto">
          <a:xfrm>
            <a:off x="609600" y="228600"/>
            <a:ext cx="42656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Non-recyclable items</a:t>
            </a:r>
            <a:br>
              <a:rPr lang="en-US" altLang="zh-CN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</a:b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不可再循环物品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en-US" smtClean="0">
              <a:effectLst/>
            </a:endParaRPr>
          </a:p>
        </p:txBody>
      </p:sp>
      <p:pic>
        <p:nvPicPr>
          <p:cNvPr id="323588" name="Picture 4" descr="雅加达的垃圾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 smtClean="0">
              <a:ea typeface="PMingLiU" pitchFamily="18" charset="-120"/>
            </a:endParaRPr>
          </a:p>
        </p:txBody>
      </p:sp>
      <p:pic>
        <p:nvPicPr>
          <p:cNvPr id="324611" name="內容版面配置區 10" descr="albatross_open_belly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68300" y="928688"/>
            <a:ext cx="3703638" cy="4929187"/>
          </a:xfrm>
        </p:spPr>
      </p:pic>
      <p:pic>
        <p:nvPicPr>
          <p:cNvPr id="324612" name="圖片 12" descr="sea-turtle-plasti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1800" y="357188"/>
            <a:ext cx="4545013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3" name="圖片 13" descr="great-pacific-garbage-patch-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00" y="3214688"/>
            <a:ext cx="3810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內容版面配置區 3" descr="albaplast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6725" y="1428750"/>
            <a:ext cx="8034338" cy="4429125"/>
          </a:xfrm>
        </p:spPr>
      </p:pic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 eaLnBrk="1" hangingPunct="1"/>
            <a:r>
              <a:rPr lang="en-US" altLang="zh-TW" smtClean="0">
                <a:ea typeface="PMingLiU" pitchFamily="18" charset="-120"/>
              </a:rPr>
              <a:t>Sea Bird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內容版面配置區 3" descr="邵氏蟾安康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63" y="1285875"/>
            <a:ext cx="6929437" cy="5197475"/>
          </a:xfrm>
        </p:spPr>
      </p:pic>
      <p:sp>
        <p:nvSpPr>
          <p:cNvPr id="328708" name="文字方塊 4"/>
          <p:cNvSpPr txBox="1">
            <a:spLocks noChangeArrowheads="1"/>
          </p:cNvSpPr>
          <p:nvPr/>
        </p:nvSpPr>
        <p:spPr bwMode="auto">
          <a:xfrm>
            <a:off x="457200" y="2286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400">
                <a:ea typeface="PMingLiU" pitchFamily="18" charset="-120"/>
              </a:rPr>
              <a:t>Deep Sea fish   2000-2500m</a:t>
            </a:r>
            <a:endParaRPr lang="zh-TW" altLang="en-US" sz="4400">
              <a:ea typeface="PMingLiU" pitchFamily="18" charset="-120"/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6286500" y="5429250"/>
            <a:ext cx="1928813" cy="1285875"/>
          </a:xfrm>
          <a:prstGeom prst="wedgeEllipseCallout">
            <a:avLst>
              <a:gd name="adj1" fmla="val -92742"/>
              <a:gd name="adj2" fmla="val -88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TW" sz="2800">
                <a:solidFill>
                  <a:srgbClr val="FFFFFF"/>
                </a:solidFill>
                <a:ea typeface="PMingLiU" pitchFamily="18" charset="-120"/>
              </a:rPr>
              <a:t>Plastic Bag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0"/>
            <a:ext cx="3886200" cy="6248400"/>
          </a:xfrm>
          <a:noFill/>
        </p:spPr>
        <p:txBody>
          <a:bodyPr anchor="b"/>
          <a:lstStyle/>
          <a:p>
            <a:pPr eaLnBrk="1" hangingPunct="1"/>
            <a:r>
              <a:rPr lang="sv-SE" altLang="zh-CN" sz="3600" b="1" smtClean="0">
                <a:solidFill>
                  <a:srgbClr val="99FF66"/>
                </a:solidFill>
                <a:effectLst/>
                <a:latin typeface="Comic Sans MS" pitchFamily="66" charset="0"/>
                <a:ea typeface="经典楷体简" pitchFamily="49" charset="-122"/>
              </a:rPr>
              <a:t>Change garbage to enzyme</a:t>
            </a:r>
            <a:br>
              <a:rPr lang="sv-SE" altLang="zh-CN" sz="3600" b="1" smtClean="0">
                <a:solidFill>
                  <a:srgbClr val="99FF66"/>
                </a:solidFill>
                <a:effectLst/>
                <a:latin typeface="Comic Sans MS" pitchFamily="66" charset="0"/>
                <a:ea typeface="经典楷体简" pitchFamily="49" charset="-122"/>
              </a:rPr>
            </a:br>
            <a:r>
              <a:rPr lang="sv-SE" altLang="zh-CN" sz="3600" b="1" smtClean="0">
                <a:solidFill>
                  <a:schemeClr val="tx1"/>
                </a:solidFill>
                <a:effectLst/>
                <a:latin typeface="Comic Sans MS" pitchFamily="66" charset="0"/>
                <a:ea typeface="经典楷体简" pitchFamily="49" charset="-122"/>
              </a:rPr>
              <a:t> </a:t>
            </a:r>
            <a:br>
              <a:rPr lang="sv-SE" altLang="zh-CN" sz="3600" b="1" smtClean="0">
                <a:solidFill>
                  <a:schemeClr val="tx1"/>
                </a:solidFill>
                <a:effectLst/>
                <a:latin typeface="Comic Sans MS" pitchFamily="66" charset="0"/>
                <a:ea typeface="经典楷体简" pitchFamily="49" charset="-122"/>
              </a:rPr>
            </a:br>
            <a:r>
              <a:rPr lang="sv-SE" altLang="zh-CN" sz="3600" b="1" smtClean="0">
                <a:solidFill>
                  <a:schemeClr val="tx1"/>
                </a:solidFill>
                <a:effectLst/>
                <a:latin typeface="Comic Sans MS" pitchFamily="66" charset="0"/>
                <a:ea typeface="经典楷体简" pitchFamily="49" charset="-122"/>
              </a:rPr>
              <a:t>let</a:t>
            </a:r>
            <a:r>
              <a:rPr lang="sv-SE" altLang="zh-CN" sz="3600" smtClean="0">
                <a:solidFill>
                  <a:srgbClr val="FF0000"/>
                </a:solidFill>
                <a:effectLst/>
                <a:latin typeface="Comic Sans MS" pitchFamily="66" charset="0"/>
                <a:ea typeface="经典楷体简" pitchFamily="49" charset="-122"/>
              </a:rPr>
              <a:t> </a:t>
            </a:r>
            <a:r>
              <a:rPr lang="sv-SE" altLang="zh-CN" sz="3600" b="1" smtClean="0">
                <a:solidFill>
                  <a:srgbClr val="99FF66"/>
                </a:solidFill>
                <a:effectLst/>
                <a:latin typeface="Comic Sans MS" pitchFamily="66" charset="0"/>
                <a:ea typeface="宋体" pitchFamily="2" charset="-122"/>
                <a:cs typeface="Arial Unicode MS" pitchFamily="34" charset="-128"/>
              </a:rPr>
              <a:t> </a:t>
            </a:r>
            <a:br>
              <a:rPr lang="sv-SE" altLang="zh-CN" sz="3600" b="1" smtClean="0">
                <a:solidFill>
                  <a:srgbClr val="99FF66"/>
                </a:solidFill>
                <a:effectLst/>
                <a:latin typeface="Comic Sans MS" pitchFamily="66" charset="0"/>
                <a:ea typeface="宋体" pitchFamily="2" charset="-122"/>
                <a:cs typeface="Arial Unicode MS" pitchFamily="34" charset="-128"/>
              </a:rPr>
            </a:br>
            <a:r>
              <a:rPr lang="sv-SE" altLang="zh-CN" sz="3600" b="1" smtClean="0">
                <a:solidFill>
                  <a:srgbClr val="FF0000"/>
                </a:solidFill>
                <a:latin typeface="Comic Sans MS" pitchFamily="66" charset="0"/>
                <a:ea typeface="宋体" pitchFamily="2" charset="-122"/>
                <a:cs typeface="Arial Unicode MS" pitchFamily="34" charset="-128"/>
              </a:rPr>
              <a:t>Garbage enzyme saves</a:t>
            </a:r>
            <a:br>
              <a:rPr lang="sv-SE" altLang="zh-CN" sz="3600" b="1" smtClean="0">
                <a:solidFill>
                  <a:srgbClr val="FF0000"/>
                </a:solidFill>
                <a:latin typeface="Comic Sans MS" pitchFamily="66" charset="0"/>
                <a:ea typeface="宋体" pitchFamily="2" charset="-122"/>
                <a:cs typeface="Arial Unicode MS" pitchFamily="34" charset="-128"/>
              </a:rPr>
            </a:br>
            <a:r>
              <a:rPr lang="sv-SE" altLang="zh-CN" sz="3600" b="1" smtClean="0">
                <a:solidFill>
                  <a:srgbClr val="FF0000"/>
                </a:solidFill>
                <a:latin typeface="Comic Sans MS" pitchFamily="66" charset="0"/>
                <a:ea typeface="宋体" pitchFamily="2" charset="-122"/>
                <a:cs typeface="Arial Unicode MS" pitchFamily="34" charset="-128"/>
              </a:rPr>
              <a:t>the earth</a:t>
            </a:r>
            <a:br>
              <a:rPr lang="sv-SE" altLang="zh-CN" sz="3600" b="1" smtClean="0">
                <a:solidFill>
                  <a:srgbClr val="FF0000"/>
                </a:solidFill>
                <a:latin typeface="Comic Sans MS" pitchFamily="66" charset="0"/>
                <a:ea typeface="宋体" pitchFamily="2" charset="-122"/>
                <a:cs typeface="Arial Unicode MS" pitchFamily="34" charset="-128"/>
              </a:rPr>
            </a:br>
            <a:r>
              <a:rPr lang="sv-SE" altLang="zh-CN" sz="1800" b="1" smtClean="0">
                <a:solidFill>
                  <a:srgbClr val="FF0000"/>
                </a:solidFill>
                <a:latin typeface="Comic Sans MS" pitchFamily="66" charset="0"/>
                <a:ea typeface="宋体" pitchFamily="2" charset="-122"/>
                <a:cs typeface="Arial Unicode MS" pitchFamily="34" charset="-128"/>
              </a:rPr>
              <a:t/>
            </a:r>
            <a:br>
              <a:rPr lang="sv-SE" altLang="zh-CN" sz="1800" b="1" smtClean="0">
                <a:solidFill>
                  <a:srgbClr val="FF0000"/>
                </a:solidFill>
                <a:latin typeface="Comic Sans MS" pitchFamily="66" charset="0"/>
                <a:ea typeface="宋体" pitchFamily="2" charset="-122"/>
                <a:cs typeface="Arial Unicode MS" pitchFamily="34" charset="-128"/>
              </a:rPr>
            </a:br>
            <a:r>
              <a:rPr lang="sv-SE" altLang="zh-CN" sz="3600" b="1" smtClean="0">
                <a:solidFill>
                  <a:schemeClr val="tx1"/>
                </a:solidFill>
                <a:effectLst/>
                <a:latin typeface="Comic Sans MS" pitchFamily="66" charset="0"/>
                <a:ea typeface="宋体" pitchFamily="2" charset="-122"/>
                <a:cs typeface="Arial Unicode MS" pitchFamily="34" charset="-128"/>
              </a:rPr>
              <a:t>&amp; </a:t>
            </a:r>
            <a:r>
              <a:rPr lang="sv-SE" altLang="zh-CN" sz="3600" b="1" smtClean="0">
                <a:solidFill>
                  <a:srgbClr val="99FF66"/>
                </a:solidFill>
                <a:effectLst/>
                <a:latin typeface="Comic Sans MS" pitchFamily="66" charset="0"/>
                <a:ea typeface="宋体" pitchFamily="2" charset="-122"/>
                <a:cs typeface="Arial Unicode MS" pitchFamily="34" charset="-128"/>
              </a:rPr>
              <a:t/>
            </a:r>
            <a:br>
              <a:rPr lang="sv-SE" altLang="zh-CN" sz="3600" b="1" smtClean="0">
                <a:solidFill>
                  <a:srgbClr val="99FF66"/>
                </a:solidFill>
                <a:effectLst/>
                <a:latin typeface="Comic Sans MS" pitchFamily="66" charset="0"/>
                <a:ea typeface="宋体" pitchFamily="2" charset="-122"/>
                <a:cs typeface="Arial Unicode MS" pitchFamily="34" charset="-128"/>
              </a:rPr>
            </a:br>
            <a:r>
              <a:rPr lang="sv-SE" altLang="zh-CN" sz="3600" b="1" smtClean="0">
                <a:solidFill>
                  <a:srgbClr val="99FF66"/>
                </a:solidFill>
                <a:effectLst/>
                <a:latin typeface="Comic Sans MS" pitchFamily="66" charset="0"/>
                <a:ea typeface="宋体" pitchFamily="2" charset="-122"/>
                <a:cs typeface="Arial Unicode MS" pitchFamily="34" charset="-128"/>
              </a:rPr>
              <a:t>protects our next generation</a:t>
            </a:r>
            <a:endParaRPr lang="en-US" sz="3600" smtClean="0">
              <a:solidFill>
                <a:srgbClr val="FF0000"/>
              </a:solidFill>
              <a:latin typeface="Comic Sans MS" pitchFamily="66" charset="0"/>
              <a:ea typeface="经典楷体简" pitchFamily="49" charset="-122"/>
            </a:endParaRPr>
          </a:p>
        </p:txBody>
      </p:sp>
      <p:pic>
        <p:nvPicPr>
          <p:cNvPr id="444420" name="Picture 2" descr="Posterv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3388" y="457200"/>
            <a:ext cx="490061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內容版面配置區 3" descr="梵氏長角安康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214438"/>
            <a:ext cx="8072438" cy="5367337"/>
          </a:xfrm>
        </p:spPr>
      </p:pic>
      <p:sp>
        <p:nvSpPr>
          <p:cNvPr id="5" name="橢圓形圖說文字 4"/>
          <p:cNvSpPr>
            <a:spLocks noChangeArrowheads="1"/>
          </p:cNvSpPr>
          <p:nvPr/>
        </p:nvSpPr>
        <p:spPr bwMode="auto">
          <a:xfrm>
            <a:off x="5181600" y="4800600"/>
            <a:ext cx="2714625" cy="1785938"/>
          </a:xfrm>
          <a:prstGeom prst="wedgeEllipseCallout">
            <a:avLst>
              <a:gd name="adj1" fmla="val -63218"/>
              <a:gd name="adj2" fmla="val -56579"/>
            </a:avLst>
          </a:prstGeom>
          <a:solidFill>
            <a:schemeClr val="accent1"/>
          </a:solidFill>
          <a:ln w="25400" algn="ctr">
            <a:solidFill>
              <a:srgbClr val="006F6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TW" sz="2800">
                <a:solidFill>
                  <a:srgbClr val="FFFFFF"/>
                </a:solidFill>
                <a:ea typeface="PMingLiU" pitchFamily="18" charset="-120"/>
              </a:rPr>
              <a:t>Plastic Bag !!</a:t>
            </a:r>
            <a:endParaRPr lang="zh-TW" altLang="en-US" sz="2800">
              <a:solidFill>
                <a:srgbClr val="FFFFFF"/>
              </a:solidFill>
              <a:ea typeface="PMingLiU" pitchFamily="18" charset="-120"/>
            </a:endParaRPr>
          </a:p>
        </p:txBody>
      </p:sp>
      <p:sp>
        <p:nvSpPr>
          <p:cNvPr id="329734" name="文字方塊 4"/>
          <p:cNvSpPr txBox="1">
            <a:spLocks noChangeArrowheads="1"/>
          </p:cNvSpPr>
          <p:nvPr/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400">
                <a:ea typeface="PMingLiU" pitchFamily="18" charset="-120"/>
              </a:rPr>
              <a:t>Deep Sea fish   3000-4000m</a:t>
            </a:r>
            <a:endParaRPr lang="zh-TW" altLang="en-US" sz="4400">
              <a:ea typeface="PMingLiU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19800" y="0"/>
            <a:ext cx="3124200" cy="6858000"/>
          </a:xfrm>
        </p:spPr>
        <p:txBody>
          <a:bodyPr/>
          <a:lstStyle/>
          <a:p>
            <a:pPr algn="l" eaLnBrk="1" hangingPunct="1"/>
            <a:r>
              <a:rPr lang="en-US" altLang="zh-CN" sz="2400" b="1" smtClean="0">
                <a:solidFill>
                  <a:srgbClr val="99FF66"/>
                </a:solidFill>
                <a:ea typeface="宋体" pitchFamily="2" charset="-122"/>
              </a:rPr>
              <a:t>Household recyclable items</a:t>
            </a:r>
            <a:r>
              <a:rPr lang="en-US" altLang="zh-CN" sz="2400" smtClean="0">
                <a:solidFill>
                  <a:srgbClr val="99FF66"/>
                </a:solidFill>
                <a:ea typeface="宋体" pitchFamily="2" charset="-122"/>
              </a:rPr>
              <a:t>:</a:t>
            </a:r>
            <a:r>
              <a:rPr lang="en-US" altLang="zh-CN" sz="2400" smtClean="0">
                <a:ea typeface="宋体" pitchFamily="2" charset="-122"/>
              </a:rPr>
              <a:t/>
            </a:r>
            <a:br>
              <a:rPr lang="en-US" altLang="zh-CN" sz="2400" smtClean="0">
                <a:ea typeface="宋体" pitchFamily="2" charset="-122"/>
              </a:rPr>
            </a:br>
            <a:r>
              <a:rPr lang="en-US" altLang="zh-CN" sz="1000" smtClean="0">
                <a:ea typeface="宋体" pitchFamily="2" charset="-122"/>
              </a:rPr>
              <a:t/>
            </a:r>
            <a:br>
              <a:rPr lang="en-US" altLang="zh-CN" sz="1000" smtClean="0">
                <a:ea typeface="宋体" pitchFamily="2" charset="-122"/>
              </a:rPr>
            </a:br>
            <a:r>
              <a:rPr lang="en-US" altLang="zh-CN" sz="2400" smtClean="0">
                <a:ea typeface="宋体" pitchFamily="2" charset="-122"/>
              </a:rPr>
              <a:t>paper, plastic item, glass, aluminum, steel, electronic item, cloths, toys, shoes, furniture, hand bag, car battery, oils, candle and etc</a:t>
            </a:r>
            <a:br>
              <a:rPr lang="en-US" altLang="zh-CN" sz="2400" smtClean="0">
                <a:ea typeface="宋体" pitchFamily="2" charset="-122"/>
              </a:rPr>
            </a:br>
            <a:r>
              <a:rPr lang="en-US" altLang="zh-CN" sz="2400" smtClean="0">
                <a:ea typeface="宋体" pitchFamily="2" charset="-122"/>
              </a:rPr>
              <a:t/>
            </a:r>
            <a:br>
              <a:rPr lang="en-US" altLang="zh-CN" sz="2400" smtClean="0">
                <a:ea typeface="宋体" pitchFamily="2" charset="-122"/>
              </a:rPr>
            </a:br>
            <a:r>
              <a:rPr lang="zh-CN" altLang="en-US" sz="2400" b="1" smtClean="0">
                <a:solidFill>
                  <a:srgbClr val="99FF66"/>
                </a:solidFill>
                <a:effectLst/>
                <a:ea typeface="宋体" pitchFamily="2" charset="-122"/>
              </a:rPr>
              <a:t>可再循环物品 </a:t>
            </a:r>
            <a:r>
              <a:rPr lang="en-US" altLang="zh-CN" sz="2400" b="1" smtClean="0">
                <a:solidFill>
                  <a:srgbClr val="99FF66"/>
                </a:solidFill>
                <a:effectLst/>
                <a:ea typeface="宋体" pitchFamily="2" charset="-122"/>
              </a:rPr>
              <a:t>:</a:t>
            </a:r>
            <a:br>
              <a:rPr lang="en-US" altLang="zh-CN" sz="2400" b="1" smtClean="0">
                <a:solidFill>
                  <a:srgbClr val="99FF66"/>
                </a:solidFill>
                <a:effectLst/>
                <a:ea typeface="宋体" pitchFamily="2" charset="-122"/>
              </a:rPr>
            </a:br>
            <a:r>
              <a:rPr lang="en-US" altLang="zh-CN" sz="1000" b="1" smtClean="0">
                <a:solidFill>
                  <a:srgbClr val="FFFF00"/>
                </a:solidFill>
                <a:effectLst/>
                <a:ea typeface="宋体" pitchFamily="2" charset="-122"/>
              </a:rPr>
              <a:t/>
            </a:r>
            <a:br>
              <a:rPr lang="en-US" altLang="zh-CN" sz="1000" b="1" smtClean="0">
                <a:solidFill>
                  <a:srgbClr val="FFFF00"/>
                </a:solidFill>
                <a:effectLst/>
                <a:ea typeface="宋体" pitchFamily="2" charset="-122"/>
              </a:rPr>
            </a:b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纸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塑膠品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玻璃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铝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铁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电子废料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衣服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玩具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鞋子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手提包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旧傢私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汽车电池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废油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, </a:t>
            </a:r>
            <a:r>
              <a:rPr lang="zh-CN" altLang="en-US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蜡烛 等</a:t>
            </a:r>
            <a:r>
              <a:rPr lang="en-US" altLang="zh-CN" sz="2400" b="1" smtClean="0">
                <a:solidFill>
                  <a:srgbClr val="FFFF00"/>
                </a:solidFill>
                <a:effectLst/>
                <a:ea typeface="宋体" pitchFamily="2" charset="-122"/>
              </a:rPr>
              <a:t>.</a:t>
            </a:r>
            <a:endParaRPr lang="en-US" sz="2400" b="1" smtClean="0">
              <a:solidFill>
                <a:srgbClr val="FFFF00"/>
              </a:solidFill>
              <a:effectLst/>
              <a:ea typeface="宋体" pitchFamily="2" charset="-122"/>
            </a:endParaRPr>
          </a:p>
        </p:txBody>
      </p:sp>
      <p:sp>
        <p:nvSpPr>
          <p:cNvPr id="676868" name="Rectangle 4"/>
          <p:cNvSpPr>
            <a:spLocks noChangeArrowheads="1"/>
          </p:cNvSpPr>
          <p:nvPr/>
        </p:nvSpPr>
        <p:spPr bwMode="auto">
          <a:xfrm>
            <a:off x="304800" y="0"/>
            <a:ext cx="93837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44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Can be recycle</a:t>
            </a:r>
            <a:r>
              <a:rPr lang="en-US" sz="44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4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zh-CN" altLang="en-US" sz="44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再循环</a:t>
            </a:r>
            <a:endParaRPr lang="en-US" altLang="zh-CN" sz="4400" b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pitchFamily="2" charset="-122"/>
            </a:endParaRPr>
          </a:p>
          <a:p>
            <a:r>
              <a:rPr lang="zh-TW" altLang="en-US" sz="2800">
                <a:ea typeface="PMingLiU" pitchFamily="18" charset="-120"/>
              </a:rPr>
              <a:t>垃圾一定要分類</a:t>
            </a:r>
            <a:r>
              <a:rPr lang="en-US" altLang="zh-TW" sz="2800">
                <a:ea typeface="PMingLiU" pitchFamily="18" charset="-120"/>
              </a:rPr>
              <a:t>~</a:t>
            </a:r>
            <a:r>
              <a:rPr lang="zh-TW" altLang="en-US" sz="2800">
                <a:ea typeface="PMingLiU" pitchFamily="18" charset="-120"/>
              </a:rPr>
              <a:t>給地球喘息的空間</a:t>
            </a:r>
            <a:r>
              <a:rPr lang="en-US" altLang="zh-TW" sz="2800">
                <a:ea typeface="PMingLiU" pitchFamily="18" charset="-120"/>
              </a:rPr>
              <a:t/>
            </a:r>
            <a:br>
              <a:rPr lang="en-US" altLang="zh-TW" sz="2800">
                <a:ea typeface="PMingLiU" pitchFamily="18" charset="-120"/>
              </a:rPr>
            </a:br>
            <a:endParaRPr lang="en-US" sz="2800" b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768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7538"/>
            <a:ext cx="5638800" cy="49704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9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5" descr="P10100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14600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3827" name="Picture 7" descr="IMG_4989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5146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8920" name="Rectangle 8"/>
          <p:cNvSpPr>
            <a:spLocks noChangeArrowheads="1"/>
          </p:cNvSpPr>
          <p:nvPr/>
        </p:nvSpPr>
        <p:spPr bwMode="auto">
          <a:xfrm>
            <a:off x="1828800" y="228600"/>
            <a:ext cx="5589588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Wet kitchen waste</a:t>
            </a:r>
            <a:r>
              <a:rPr lang="en-US" altLang="zh-CN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 </a:t>
            </a:r>
          </a:p>
          <a:p>
            <a:pPr algn="ctr"/>
            <a:r>
              <a:rPr lang="en-US" altLang="zh-CN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Fruit Skin, Vegetable and etc</a:t>
            </a:r>
            <a:r>
              <a:rPr lang="en-US" altLang="zh-CN">
                <a:ea typeface="宋体" pitchFamily="2" charset="-122"/>
              </a:rPr>
              <a:t> </a:t>
            </a:r>
            <a:r>
              <a:rPr lang="en-US" altLang="zh-CN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/>
            </a:r>
            <a:br>
              <a:rPr lang="en-US" altLang="zh-CN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</a:b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有机垃圾 </a:t>
            </a:r>
            <a:r>
              <a:rPr lang="en-US" altLang="zh-CN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- </a:t>
            </a:r>
            <a:r>
              <a:rPr lang="zh-CN" alt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厨房废料</a:t>
            </a:r>
            <a:endParaRPr lang="en-US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pitchFamily="2" charset="-122"/>
            </a:endParaRPr>
          </a:p>
        </p:txBody>
      </p:sp>
      <p:sp>
        <p:nvSpPr>
          <p:cNvPr id="678921" name="Rectangle 9"/>
          <p:cNvSpPr>
            <a:spLocks noChangeArrowheads="1"/>
          </p:cNvSpPr>
          <p:nvPr/>
        </p:nvSpPr>
        <p:spPr bwMode="auto">
          <a:xfrm>
            <a:off x="2971800" y="1905000"/>
            <a:ext cx="32543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32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果皮</a:t>
            </a:r>
            <a:r>
              <a:rPr lang="en-US" altLang="zh-CN" sz="32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, </a:t>
            </a:r>
            <a:r>
              <a:rPr lang="zh-CN" altLang="en-US" sz="32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蔬菜废料等</a:t>
            </a:r>
            <a:endParaRPr lang="en-US" sz="3200" b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pitchFamily="2" charset="-122"/>
            </a:endParaRPr>
          </a:p>
        </p:txBody>
      </p:sp>
      <p:sp>
        <p:nvSpPr>
          <p:cNvPr id="678923" name="Rectangle 11"/>
          <p:cNvSpPr>
            <a:spLocks noChangeArrowheads="1"/>
          </p:cNvSpPr>
          <p:nvPr/>
        </p:nvSpPr>
        <p:spPr bwMode="auto">
          <a:xfrm>
            <a:off x="901700" y="5562600"/>
            <a:ext cx="7219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zh-CN" altLang="en-US" sz="32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回收当环保酵素原料</a:t>
            </a:r>
          </a:p>
          <a:p>
            <a:pPr algn="ctr"/>
            <a:r>
              <a:rPr lang="zh-CN" altLang="en-US" sz="32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 </a:t>
            </a:r>
            <a:r>
              <a:rPr lang="en-US" altLang="zh-CN" sz="32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Materials for Making Garbage Enzyme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tsunami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876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5171" name="Rectangle 3"/>
          <p:cNvSpPr>
            <a:spLocks noChangeArrowheads="1"/>
          </p:cNvSpPr>
          <p:nvPr/>
        </p:nvSpPr>
        <p:spPr bwMode="auto">
          <a:xfrm>
            <a:off x="381000" y="2209800"/>
            <a:ext cx="32766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>
                <a:solidFill>
                  <a:srgbClr val="000000"/>
                </a:solidFill>
              </a:rPr>
              <a:t>With</a:t>
            </a:r>
            <a:r>
              <a:rPr lang="en-US" altLang="zh-CN">
                <a:solidFill>
                  <a:srgbClr val="000000"/>
                </a:solidFill>
                <a:ea typeface="宋体" pitchFamily="2" charset="-122"/>
              </a:rPr>
              <a:t> </a:t>
            </a:r>
            <a:r>
              <a:rPr lang="en-US">
                <a:solidFill>
                  <a:srgbClr val="000000"/>
                </a:solidFill>
              </a:rPr>
              <a:t>Enzyme </a:t>
            </a:r>
            <a:endParaRPr lang="en-US" altLang="zh-CN">
              <a:solidFill>
                <a:srgbClr val="000000"/>
              </a:solidFill>
              <a:ea typeface="宋体" pitchFamily="2" charset="-122"/>
            </a:endParaRP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(</a:t>
            </a:r>
            <a:r>
              <a:rPr lang="es-ES" altLang="zh-CN">
                <a:solidFill>
                  <a:srgbClr val="000000"/>
                </a:solidFill>
                <a:ea typeface="宋体" pitchFamily="2" charset="-122"/>
              </a:rPr>
              <a:t>CH</a:t>
            </a:r>
            <a:r>
              <a:rPr lang="es-ES" altLang="zh-CN" baseline="-25000">
                <a:solidFill>
                  <a:srgbClr val="000000"/>
                </a:solidFill>
                <a:ea typeface="宋体" pitchFamily="2" charset="-122"/>
              </a:rPr>
              <a:t>3</a:t>
            </a:r>
            <a:r>
              <a:rPr lang="es-ES" altLang="zh-CN">
                <a:solidFill>
                  <a:srgbClr val="000000"/>
                </a:solidFill>
                <a:ea typeface="宋体" pitchFamily="2" charset="-122"/>
              </a:rPr>
              <a:t>COOH+O</a:t>
            </a:r>
            <a:r>
              <a:rPr lang="es-ES" altLang="zh-CN" baseline="-25000">
                <a:solidFill>
                  <a:srgbClr val="000000"/>
                </a:solidFill>
                <a:ea typeface="宋体" pitchFamily="2" charset="-122"/>
              </a:rPr>
              <a:t>1</a:t>
            </a:r>
            <a:r>
              <a:rPr lang="es-ES" altLang="zh-CN">
                <a:solidFill>
                  <a:srgbClr val="000000"/>
                </a:solidFill>
                <a:ea typeface="宋体" pitchFamily="2" charset="-122"/>
              </a:rPr>
              <a:t>+O</a:t>
            </a:r>
            <a:r>
              <a:rPr lang="es-ES" altLang="zh-CN" baseline="-25000">
                <a:solidFill>
                  <a:srgbClr val="000000"/>
                </a:solidFill>
                <a:ea typeface="宋体" pitchFamily="2" charset="-122"/>
              </a:rPr>
              <a:t>2</a:t>
            </a:r>
            <a:r>
              <a:rPr lang="es-ES" altLang="zh-CN">
                <a:solidFill>
                  <a:srgbClr val="000000"/>
                </a:solidFill>
                <a:ea typeface="宋体" pitchFamily="2" charset="-122"/>
              </a:rPr>
              <a:t> = O</a:t>
            </a:r>
            <a:r>
              <a:rPr lang="es-ES" altLang="zh-CN" baseline="-25000">
                <a:solidFill>
                  <a:srgbClr val="000000"/>
                </a:solidFill>
                <a:ea typeface="宋体" pitchFamily="2" charset="-122"/>
              </a:rPr>
              <a:t>3</a:t>
            </a:r>
            <a:r>
              <a:rPr lang="es-ES" altLang="zh-CN">
                <a:solidFill>
                  <a:srgbClr val="000000"/>
                </a:solidFill>
                <a:ea typeface="宋体" pitchFamily="2" charset="-122"/>
              </a:rPr>
              <a:t>+H</a:t>
            </a:r>
            <a:r>
              <a:rPr lang="es-ES" altLang="zh-CN" baseline="-25000">
                <a:solidFill>
                  <a:srgbClr val="000000"/>
                </a:solidFill>
                <a:ea typeface="宋体" pitchFamily="2" charset="-122"/>
              </a:rPr>
              <a:t>2</a:t>
            </a:r>
            <a:r>
              <a:rPr lang="es-ES" altLang="zh-CN">
                <a:solidFill>
                  <a:srgbClr val="000000"/>
                </a:solidFill>
                <a:ea typeface="宋体" pitchFamily="2" charset="-122"/>
              </a:rPr>
              <a:t>O)</a:t>
            </a:r>
            <a:r>
              <a:rPr lang="en-US" altLang="zh-CN">
                <a:solidFill>
                  <a:srgbClr val="000000"/>
                </a:solidFill>
                <a:ea typeface="宋体" pitchFamily="2" charset="-122"/>
              </a:rPr>
              <a:t>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75172" name="Rectangle 4"/>
          <p:cNvSpPr>
            <a:spLocks noChangeArrowheads="1"/>
          </p:cNvSpPr>
          <p:nvPr/>
        </p:nvSpPr>
        <p:spPr bwMode="auto">
          <a:xfrm>
            <a:off x="4089400" y="2965450"/>
            <a:ext cx="4437063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/>
              <a:t>O</a:t>
            </a:r>
            <a:r>
              <a:rPr lang="en-US" baseline="-25000"/>
              <a:t>3</a:t>
            </a:r>
            <a:r>
              <a:rPr lang="en-US"/>
              <a:t> + NH</a:t>
            </a:r>
            <a:r>
              <a:rPr lang="en-US" baseline="-25000"/>
              <a:t>3 </a:t>
            </a:r>
            <a:r>
              <a:rPr lang="en-US"/>
              <a:t>+ SO</a:t>
            </a:r>
            <a:r>
              <a:rPr lang="en-US" baseline="-25000"/>
              <a:t>3 </a:t>
            </a:r>
            <a:r>
              <a:rPr lang="en-US"/>
              <a:t>+ Co +PbO</a:t>
            </a:r>
            <a:r>
              <a:rPr lang="en-US" baseline="-25000"/>
              <a:t>2</a:t>
            </a:r>
            <a:r>
              <a:rPr lang="en-US"/>
              <a:t> +ZnO</a:t>
            </a:r>
            <a:r>
              <a:rPr lang="en-US" baseline="-25000"/>
              <a:t>2 </a:t>
            </a:r>
            <a:r>
              <a:rPr lang="en-US"/>
              <a:t>+ N</a:t>
            </a:r>
            <a:r>
              <a:rPr lang="en-US" baseline="-25000"/>
              <a:t>2</a:t>
            </a:r>
            <a:r>
              <a:rPr lang="en-US"/>
              <a:t>0</a:t>
            </a:r>
          </a:p>
        </p:txBody>
      </p:sp>
      <p:sp>
        <p:nvSpPr>
          <p:cNvPr id="775173" name="Rectangle 5"/>
          <p:cNvSpPr>
            <a:spLocks noChangeArrowheads="1"/>
          </p:cNvSpPr>
          <p:nvPr/>
        </p:nvSpPr>
        <p:spPr bwMode="auto">
          <a:xfrm>
            <a:off x="4876800" y="4565650"/>
            <a:ext cx="3689350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altLang="zh-CN">
                <a:ea typeface="宋体" pitchFamily="2" charset="-122"/>
              </a:rPr>
              <a:t>Feeding the Fish and Sea Weed </a:t>
            </a:r>
          </a:p>
        </p:txBody>
      </p:sp>
      <p:sp>
        <p:nvSpPr>
          <p:cNvPr id="775174" name="Rectangle 6"/>
          <p:cNvSpPr>
            <a:spLocks noChangeArrowheads="1"/>
          </p:cNvSpPr>
          <p:nvPr/>
        </p:nvSpPr>
        <p:spPr bwMode="auto">
          <a:xfrm>
            <a:off x="4800600" y="3733800"/>
            <a:ext cx="3451225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>
                <a:ea typeface="宋体" pitchFamily="2" charset="-122"/>
              </a:rPr>
              <a:t>(N</a:t>
            </a:r>
            <a:r>
              <a:rPr lang="en-US" altLang="zh-CN" baseline="-25000">
                <a:ea typeface="宋体" pitchFamily="2" charset="-122"/>
              </a:rPr>
              <a:t>2</a:t>
            </a:r>
            <a:r>
              <a:rPr lang="en-US" altLang="zh-CN">
                <a:ea typeface="宋体" pitchFamily="2" charset="-122"/>
              </a:rPr>
              <a:t> S) - CH – Pb+  + Zn+ + NO</a:t>
            </a:r>
            <a:r>
              <a:rPr lang="en-US" altLang="zh-CN" baseline="-25000">
                <a:ea typeface="宋体" pitchFamily="2" charset="-122"/>
              </a:rPr>
              <a:t>3</a:t>
            </a:r>
            <a:endParaRPr lang="en-US" baseline="-25000"/>
          </a:p>
        </p:txBody>
      </p:sp>
      <p:sp>
        <p:nvSpPr>
          <p:cNvPr id="775175" name="Rectangle 7"/>
          <p:cNvSpPr>
            <a:spLocks noChangeArrowheads="1"/>
          </p:cNvSpPr>
          <p:nvPr/>
        </p:nvSpPr>
        <p:spPr bwMode="auto">
          <a:xfrm>
            <a:off x="0" y="15875"/>
            <a:ext cx="9144000" cy="1431925"/>
          </a:xfrm>
          <a:prstGeom prst="rect">
            <a:avLst/>
          </a:prstGeom>
          <a:solidFill>
            <a:schemeClr val="hlink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zh-CN" altLang="en-US" sz="4400" b="0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sz="4400">
                <a:solidFill>
                  <a:srgbClr val="FF0000"/>
                </a:solidFill>
              </a:rPr>
              <a:t>With Enzyme The Sea </a:t>
            </a:r>
          </a:p>
          <a:p>
            <a:pPr algn="ctr" eaLnBrk="1" hangingPunct="1"/>
            <a:r>
              <a:rPr lang="en-US" sz="4400">
                <a:solidFill>
                  <a:srgbClr val="FF0000"/>
                </a:solidFill>
              </a:rPr>
              <a:t>will be calm</a:t>
            </a:r>
          </a:p>
        </p:txBody>
      </p:sp>
      <p:sp>
        <p:nvSpPr>
          <p:cNvPr id="775176" name="Line 8"/>
          <p:cNvSpPr>
            <a:spLocks noChangeShapeType="1"/>
          </p:cNvSpPr>
          <p:nvPr/>
        </p:nvSpPr>
        <p:spPr bwMode="auto">
          <a:xfrm>
            <a:off x="6248400" y="3429000"/>
            <a:ext cx="0" cy="304800"/>
          </a:xfrm>
          <a:prstGeom prst="line">
            <a:avLst/>
          </a:prstGeom>
          <a:noFill/>
          <a:ln w="5715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75177" name="Line 9"/>
          <p:cNvSpPr>
            <a:spLocks noChangeShapeType="1"/>
          </p:cNvSpPr>
          <p:nvPr/>
        </p:nvSpPr>
        <p:spPr bwMode="auto">
          <a:xfrm>
            <a:off x="6934200" y="4191000"/>
            <a:ext cx="0" cy="304800"/>
          </a:xfrm>
          <a:prstGeom prst="line">
            <a:avLst/>
          </a:prstGeom>
          <a:noFill/>
          <a:ln w="5715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38602" name="Group 10"/>
          <p:cNvGrpSpPr>
            <a:grpSpLocks/>
          </p:cNvGrpSpPr>
          <p:nvPr/>
        </p:nvGrpSpPr>
        <p:grpSpPr bwMode="auto">
          <a:xfrm>
            <a:off x="4191000" y="1752600"/>
            <a:ext cx="3810000" cy="685800"/>
            <a:chOff x="7560" y="1828"/>
            <a:chExt cx="5220" cy="1080"/>
          </a:xfrm>
        </p:grpSpPr>
        <p:sp>
          <p:nvSpPr>
            <p:cNvPr id="238603" name="Rectangle 11"/>
            <p:cNvSpPr>
              <a:spLocks noChangeArrowheads="1"/>
            </p:cNvSpPr>
            <p:nvPr/>
          </p:nvSpPr>
          <p:spPr bwMode="auto">
            <a:xfrm>
              <a:off x="7560" y="1828"/>
              <a:ext cx="1980" cy="54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zh-CN" sz="1400">
                  <a:solidFill>
                    <a:srgbClr val="FFFFFF"/>
                  </a:solidFill>
                  <a:latin typeface="Times New Roman" pitchFamily="18" charset="0"/>
                  <a:ea typeface="宋体" pitchFamily="2" charset="-122"/>
                </a:rPr>
                <a:t>Pressure Above</a:t>
              </a:r>
              <a:endParaRPr lang="en-US" sz="1400" b="0"/>
            </a:p>
          </p:txBody>
        </p:sp>
        <p:sp>
          <p:nvSpPr>
            <p:cNvPr id="238604" name="Rectangle 12"/>
            <p:cNvSpPr>
              <a:spLocks noChangeArrowheads="1"/>
            </p:cNvSpPr>
            <p:nvPr/>
          </p:nvSpPr>
          <p:spPr bwMode="auto">
            <a:xfrm>
              <a:off x="7560" y="2188"/>
              <a:ext cx="5220" cy="72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altLang="zh-CN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NH</a:t>
              </a:r>
              <a:r>
                <a:rPr lang="en-US" altLang="zh-CN" baseline="-25000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3</a:t>
              </a:r>
              <a:r>
                <a:rPr lang="en-US" altLang="zh-CN" baseline="30000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 </a:t>
              </a:r>
              <a:r>
                <a:rPr lang="en-US" altLang="zh-CN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+ So</a:t>
              </a:r>
              <a:r>
                <a:rPr lang="en-US" altLang="zh-CN" baseline="-25000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2</a:t>
              </a:r>
              <a:r>
                <a:rPr lang="en-US" altLang="zh-CN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 + Co + PbO</a:t>
              </a:r>
              <a:r>
                <a:rPr lang="en-US" altLang="zh-CN" baseline="-25000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2</a:t>
              </a:r>
              <a:r>
                <a:rPr lang="en-US" altLang="zh-CN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 + ZnO</a:t>
              </a:r>
              <a:r>
                <a:rPr lang="en-US" altLang="zh-CN" baseline="-25000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2</a:t>
              </a:r>
              <a:r>
                <a:rPr lang="en-US" altLang="zh-CN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 + N</a:t>
              </a:r>
              <a:r>
                <a:rPr lang="en-US" altLang="zh-CN" baseline="-25000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2</a:t>
              </a:r>
              <a:r>
                <a:rPr lang="en-US" altLang="zh-CN">
                  <a:solidFill>
                    <a:srgbClr val="FFFFFF"/>
                  </a:solidFill>
                  <a:latin typeface="Cordia New" pitchFamily="34" charset="-34"/>
                  <a:ea typeface="宋体" pitchFamily="2" charset="-122"/>
                  <a:cs typeface="Cordia New" pitchFamily="34" charset="-34"/>
                </a:rPr>
                <a:t>O</a:t>
              </a:r>
              <a:endParaRPr lang="en-US" b="0">
                <a:ea typeface="宋体" pitchFamily="2" charset="-122"/>
                <a:cs typeface="Cordia New" pitchFamily="34" charset="-34"/>
              </a:endParaRPr>
            </a:p>
          </p:txBody>
        </p:sp>
      </p:grpSp>
      <p:sp>
        <p:nvSpPr>
          <p:cNvPr id="775181" name="Line 13"/>
          <p:cNvSpPr>
            <a:spLocks noChangeShapeType="1"/>
          </p:cNvSpPr>
          <p:nvPr/>
        </p:nvSpPr>
        <p:spPr bwMode="auto">
          <a:xfrm>
            <a:off x="2895600" y="2895600"/>
            <a:ext cx="0" cy="1676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8606" name="Text Box 14"/>
          <p:cNvSpPr txBox="1">
            <a:spLocks noChangeArrowheads="1"/>
          </p:cNvSpPr>
          <p:nvPr/>
        </p:nvSpPr>
        <p:spPr bwMode="auto">
          <a:xfrm>
            <a:off x="533400" y="1833563"/>
            <a:ext cx="9144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>
                <a:ea typeface="宋体" pitchFamily="2" charset="-122"/>
              </a:rPr>
              <a:t>LAND</a:t>
            </a:r>
            <a:endParaRPr lang="en-US"/>
          </a:p>
        </p:txBody>
      </p:sp>
      <p:sp>
        <p:nvSpPr>
          <p:cNvPr id="238607" name="Line 15"/>
          <p:cNvSpPr>
            <a:spLocks noChangeShapeType="1"/>
          </p:cNvSpPr>
          <p:nvPr/>
        </p:nvSpPr>
        <p:spPr bwMode="auto">
          <a:xfrm>
            <a:off x="4343400" y="2286000"/>
            <a:ext cx="0" cy="5715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8608" name="Line 16"/>
          <p:cNvSpPr>
            <a:spLocks noChangeShapeType="1"/>
          </p:cNvSpPr>
          <p:nvPr/>
        </p:nvSpPr>
        <p:spPr bwMode="auto">
          <a:xfrm>
            <a:off x="4800600" y="2286000"/>
            <a:ext cx="0" cy="5715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8609" name="Line 17"/>
          <p:cNvSpPr>
            <a:spLocks noChangeShapeType="1"/>
          </p:cNvSpPr>
          <p:nvPr/>
        </p:nvSpPr>
        <p:spPr bwMode="auto">
          <a:xfrm>
            <a:off x="5257800" y="2286000"/>
            <a:ext cx="0" cy="5715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8610" name="Line 18"/>
          <p:cNvSpPr>
            <a:spLocks noChangeShapeType="1"/>
          </p:cNvSpPr>
          <p:nvPr/>
        </p:nvSpPr>
        <p:spPr bwMode="auto">
          <a:xfrm>
            <a:off x="5791200" y="2286000"/>
            <a:ext cx="0" cy="5715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8611" name="Line 19"/>
          <p:cNvSpPr>
            <a:spLocks noChangeShapeType="1"/>
          </p:cNvSpPr>
          <p:nvPr/>
        </p:nvSpPr>
        <p:spPr bwMode="auto">
          <a:xfrm>
            <a:off x="6324600" y="2286000"/>
            <a:ext cx="0" cy="5715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8612" name="Line 20"/>
          <p:cNvSpPr>
            <a:spLocks noChangeShapeType="1"/>
          </p:cNvSpPr>
          <p:nvPr/>
        </p:nvSpPr>
        <p:spPr bwMode="auto">
          <a:xfrm>
            <a:off x="6781800" y="2286000"/>
            <a:ext cx="0" cy="5715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8613" name="Line 21"/>
          <p:cNvSpPr>
            <a:spLocks noChangeShapeType="1"/>
          </p:cNvSpPr>
          <p:nvPr/>
        </p:nvSpPr>
        <p:spPr bwMode="auto">
          <a:xfrm>
            <a:off x="7239000" y="2286000"/>
            <a:ext cx="0" cy="5715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75190" name="Rectangle 22"/>
          <p:cNvSpPr>
            <a:spLocks noChangeArrowheads="1"/>
          </p:cNvSpPr>
          <p:nvPr/>
        </p:nvSpPr>
        <p:spPr bwMode="auto">
          <a:xfrm>
            <a:off x="609600" y="5105400"/>
            <a:ext cx="3886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000">
                <a:latin typeface="Times New Roman" pitchFamily="18" charset="0"/>
                <a:ea typeface="宋体" pitchFamily="2" charset="-122"/>
              </a:rPr>
              <a:t>(N</a:t>
            </a:r>
            <a:r>
              <a:rPr lang="en-US" altLang="zh-CN" sz="2000" baseline="-25000">
                <a:latin typeface="Times New Roman" pitchFamily="18" charset="0"/>
                <a:ea typeface="宋体" pitchFamily="2" charset="-122"/>
              </a:rPr>
              <a:t>2 </a:t>
            </a:r>
            <a:r>
              <a:rPr lang="en-US" altLang="zh-CN" sz="2000">
                <a:latin typeface="Times New Roman" pitchFamily="18" charset="0"/>
                <a:ea typeface="宋体" pitchFamily="2" charset="-122"/>
              </a:rPr>
              <a:t>S) – CH + O</a:t>
            </a:r>
            <a:r>
              <a:rPr lang="en-US" altLang="zh-CN" sz="2000" baseline="-25000">
                <a:latin typeface="Times New Roman" pitchFamily="18" charset="0"/>
                <a:ea typeface="宋体" pitchFamily="2" charset="-122"/>
              </a:rPr>
              <a:t>2</a:t>
            </a:r>
            <a:r>
              <a:rPr lang="en-US" altLang="zh-CN" sz="2000">
                <a:latin typeface="Times New Roman" pitchFamily="18" charset="0"/>
                <a:ea typeface="宋体" pitchFamily="2" charset="-122"/>
              </a:rPr>
              <a:t>              Feeding</a:t>
            </a:r>
          </a:p>
          <a:p>
            <a:pPr eaLnBrk="1" hangingPunct="1"/>
            <a:r>
              <a:rPr lang="en-US" altLang="zh-CN" sz="2000">
                <a:latin typeface="Times New Roman" pitchFamily="18" charset="0"/>
                <a:ea typeface="宋体" pitchFamily="2" charset="-122"/>
              </a:rPr>
              <a:t>Amino Acid Formula</a:t>
            </a:r>
            <a:endParaRPr lang="en-US" sz="2000"/>
          </a:p>
        </p:txBody>
      </p:sp>
      <p:sp>
        <p:nvSpPr>
          <p:cNvPr id="775191" name="Line 23"/>
          <p:cNvSpPr>
            <a:spLocks noChangeShapeType="1"/>
          </p:cNvSpPr>
          <p:nvPr/>
        </p:nvSpPr>
        <p:spPr bwMode="auto">
          <a:xfrm>
            <a:off x="2667000" y="53340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75192" name="Line 24"/>
          <p:cNvSpPr>
            <a:spLocks noChangeShapeType="1"/>
          </p:cNvSpPr>
          <p:nvPr/>
        </p:nvSpPr>
        <p:spPr bwMode="auto">
          <a:xfrm>
            <a:off x="4648200" y="5486400"/>
            <a:ext cx="2286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5193" name="Line 25"/>
          <p:cNvSpPr>
            <a:spLocks noChangeShapeType="1"/>
          </p:cNvSpPr>
          <p:nvPr/>
        </p:nvSpPr>
        <p:spPr bwMode="auto">
          <a:xfrm flipV="1">
            <a:off x="6934200" y="5105400"/>
            <a:ext cx="0" cy="3810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75194" name="Line 26"/>
          <p:cNvSpPr>
            <a:spLocks noChangeShapeType="1"/>
          </p:cNvSpPr>
          <p:nvPr/>
        </p:nvSpPr>
        <p:spPr bwMode="auto">
          <a:xfrm>
            <a:off x="2514600" y="2362200"/>
            <a:ext cx="914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8619" name="Text Box 27"/>
          <p:cNvSpPr txBox="1">
            <a:spLocks noChangeArrowheads="1"/>
          </p:cNvSpPr>
          <p:nvPr/>
        </p:nvSpPr>
        <p:spPr bwMode="auto">
          <a:xfrm>
            <a:off x="5943600" y="1614488"/>
            <a:ext cx="7620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/>
              <a:t>SKY</a:t>
            </a:r>
          </a:p>
        </p:txBody>
      </p:sp>
      <p:sp>
        <p:nvSpPr>
          <p:cNvPr id="238620" name="Text Box 28"/>
          <p:cNvSpPr txBox="1">
            <a:spLocks noChangeArrowheads="1"/>
          </p:cNvSpPr>
          <p:nvPr/>
        </p:nvSpPr>
        <p:spPr bwMode="auto">
          <a:xfrm>
            <a:off x="3200400" y="4267200"/>
            <a:ext cx="685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/>
              <a:t>SEA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171" grpId="0"/>
      <p:bldP spid="775172" grpId="0" animBg="1"/>
      <p:bldP spid="775173" grpId="0" animBg="1"/>
      <p:bldP spid="775174" grpId="0" animBg="1"/>
      <p:bldP spid="775175" grpId="0" animBg="1"/>
      <p:bldP spid="775176" grpId="0" animBg="1"/>
      <p:bldP spid="775177" grpId="0" animBg="1"/>
      <p:bldP spid="775181" grpId="0" animBg="1"/>
      <p:bldP spid="775190" grpId="0" animBg="1"/>
      <p:bldP spid="775191" grpId="0" animBg="1"/>
      <p:bldP spid="775192" grpId="0" animBg="1"/>
      <p:bldP spid="775193" grpId="0" animBg="1"/>
      <p:bldP spid="77519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974725"/>
          </a:xfrm>
          <a:solidFill>
            <a:schemeClr val="hlink"/>
          </a:solidFill>
        </p:spPr>
        <p:txBody>
          <a:bodyPr anchor="b"/>
          <a:lstStyle/>
          <a:p>
            <a:pPr eaLnBrk="1" hangingPunct="1"/>
            <a:r>
              <a:rPr lang="en-US" sz="4800" b="1" smtClean="0">
                <a:solidFill>
                  <a:srgbClr val="FF0000"/>
                </a:solidFill>
                <a:effectLst/>
              </a:rPr>
              <a:t>Pollution in the air</a:t>
            </a:r>
          </a:p>
        </p:txBody>
      </p:sp>
      <p:pic>
        <p:nvPicPr>
          <p:cNvPr id="236547" name="Picture 3" descr="bott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381500"/>
            <a:ext cx="72866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8" name="Picture 4" descr="bott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381500"/>
            <a:ext cx="72866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9" name="Picture 5" descr="bott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4381500"/>
            <a:ext cx="72866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50" name="Picture 6" descr="bott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4381500"/>
            <a:ext cx="72866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51" name="Picture 7" descr="bott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4381500"/>
            <a:ext cx="72866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304800" y="6096000"/>
            <a:ext cx="518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>
                <a:solidFill>
                  <a:schemeClr val="hlink"/>
                </a:solidFill>
                <a:latin typeface="Tahoma" pitchFamily="34" charset="0"/>
              </a:rPr>
              <a:t>200 bottle of Enzyme will release </a:t>
            </a:r>
            <a:r>
              <a:rPr lang="en-US" altLang="zh-CN">
                <a:solidFill>
                  <a:schemeClr val="hlink"/>
                </a:solidFill>
                <a:latin typeface="Tahoma" pitchFamily="34" charset="0"/>
                <a:ea typeface="宋体" pitchFamily="2" charset="-122"/>
              </a:rPr>
              <a:t>1 meter high of O</a:t>
            </a:r>
            <a:r>
              <a:rPr lang="en-US" altLang="zh-CN" baseline="-25000">
                <a:solidFill>
                  <a:schemeClr val="hlink"/>
                </a:solidFill>
                <a:latin typeface="Tahoma" pitchFamily="34" charset="0"/>
                <a:ea typeface="宋体" pitchFamily="2" charset="-122"/>
              </a:rPr>
              <a:t>3</a:t>
            </a:r>
            <a:r>
              <a:rPr lang="en-US" altLang="zh-CN">
                <a:solidFill>
                  <a:schemeClr val="hlink"/>
                </a:solidFill>
                <a:latin typeface="Tahoma" pitchFamily="34" charset="0"/>
                <a:ea typeface="宋体" pitchFamily="2" charset="-122"/>
              </a:rPr>
              <a:t> and O</a:t>
            </a:r>
            <a:r>
              <a:rPr lang="en-US" altLang="zh-CN" baseline="-25000">
                <a:solidFill>
                  <a:schemeClr val="hlink"/>
                </a:solidFill>
                <a:latin typeface="Tahoma" pitchFamily="34" charset="0"/>
                <a:ea typeface="宋体" pitchFamily="2" charset="-122"/>
              </a:rPr>
              <a:t>2</a:t>
            </a:r>
            <a:r>
              <a:rPr lang="en-US" altLang="zh-CN">
                <a:solidFill>
                  <a:schemeClr val="hlink"/>
                </a:solidFill>
                <a:latin typeface="Tahoma" pitchFamily="34" charset="0"/>
                <a:ea typeface="宋体" pitchFamily="2" charset="-122"/>
              </a:rPr>
              <a:t> per day in the air </a:t>
            </a:r>
            <a:endParaRPr lang="en-US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 flipV="1">
            <a:off x="1600200" y="278765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V="1">
            <a:off x="2057400" y="278765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 flipV="1">
            <a:off x="2438400" y="278765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V="1">
            <a:off x="2819400" y="278765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 flipV="1">
            <a:off x="3200400" y="278765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558" name="Line 14"/>
          <p:cNvSpPr>
            <a:spLocks noChangeShapeType="1"/>
          </p:cNvSpPr>
          <p:nvPr/>
        </p:nvSpPr>
        <p:spPr bwMode="auto">
          <a:xfrm flipV="1">
            <a:off x="3581400" y="278765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559" name="Line 15"/>
          <p:cNvSpPr>
            <a:spLocks noChangeShapeType="1"/>
          </p:cNvSpPr>
          <p:nvPr/>
        </p:nvSpPr>
        <p:spPr bwMode="auto">
          <a:xfrm flipV="1">
            <a:off x="3962400" y="278765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560" name="Line 21"/>
          <p:cNvSpPr>
            <a:spLocks noChangeShapeType="1"/>
          </p:cNvSpPr>
          <p:nvPr/>
        </p:nvSpPr>
        <p:spPr bwMode="auto">
          <a:xfrm>
            <a:off x="6248400" y="1752600"/>
            <a:ext cx="838200" cy="34988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36561" name="Group 22"/>
          <p:cNvGrpSpPr>
            <a:grpSpLocks noChangeAspect="1"/>
          </p:cNvGrpSpPr>
          <p:nvPr/>
        </p:nvGrpSpPr>
        <p:grpSpPr bwMode="auto">
          <a:xfrm>
            <a:off x="228600" y="1524000"/>
            <a:ext cx="5943600" cy="628650"/>
            <a:chOff x="2527" y="4380"/>
            <a:chExt cx="7200" cy="4320"/>
          </a:xfrm>
        </p:grpSpPr>
        <p:sp>
          <p:nvSpPr>
            <p:cNvPr id="236562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527" y="4380"/>
              <a:ext cx="720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563" name="Text Box 24"/>
            <p:cNvSpPr txBox="1">
              <a:spLocks noChangeArrowheads="1"/>
            </p:cNvSpPr>
            <p:nvPr/>
          </p:nvSpPr>
          <p:spPr bwMode="auto">
            <a:xfrm>
              <a:off x="3427" y="4437"/>
              <a:ext cx="330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1" hangingPunct="1"/>
              <a:r>
                <a:rPr lang="en-US" sz="2400" b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Air 19% O</a:t>
              </a:r>
              <a:r>
                <a:rPr lang="en-US" sz="2400" b="0" baseline="-2500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2</a:t>
              </a:r>
              <a:r>
                <a:rPr lang="en-US" sz="2400" b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+ 79%N</a:t>
              </a:r>
              <a:r>
                <a:rPr lang="en-US" sz="2400" b="0" baseline="-2500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2 </a:t>
              </a:r>
              <a:r>
                <a:rPr lang="en-US" sz="2400" b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+(2% Argon)</a:t>
              </a:r>
              <a:endParaRPr lang="en-US" sz="2400" b="0">
                <a:latin typeface="Tahoma" pitchFamily="34" charset="0"/>
                <a:ea typeface="宋体" pitchFamily="2" charset="-122"/>
                <a:cs typeface="Times New Roman" pitchFamily="18" charset="0"/>
              </a:endParaRPr>
            </a:p>
            <a:p>
              <a:endParaRPr lang="en-US" sz="2400" b="0">
                <a:ea typeface="宋体" pitchFamily="2" charset="-122"/>
                <a:cs typeface="Times New Roman" pitchFamily="18" charset="0"/>
              </a:endParaRPr>
            </a:p>
          </p:txBody>
        </p:sp>
      </p:grpSp>
      <p:sp>
        <p:nvSpPr>
          <p:cNvPr id="236564" name="Rectangle 25"/>
          <p:cNvSpPr>
            <a:spLocks noChangeArrowheads="1"/>
          </p:cNvSpPr>
          <p:nvPr/>
        </p:nvSpPr>
        <p:spPr bwMode="auto">
          <a:xfrm>
            <a:off x="0" y="1020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MY"/>
          </a:p>
        </p:txBody>
      </p:sp>
      <p:sp>
        <p:nvSpPr>
          <p:cNvPr id="236565" name="Rectangle 26"/>
          <p:cNvSpPr>
            <a:spLocks noChangeArrowheads="1"/>
          </p:cNvSpPr>
          <p:nvPr/>
        </p:nvSpPr>
        <p:spPr bwMode="auto">
          <a:xfrm>
            <a:off x="0" y="1020763"/>
            <a:ext cx="184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b="0"/>
              <a:t/>
            </a:r>
            <a:br>
              <a:rPr lang="en-US" b="0"/>
            </a:br>
            <a:endParaRPr lang="en-US" b="0"/>
          </a:p>
          <a:p>
            <a:endParaRPr lang="en-US" b="0"/>
          </a:p>
        </p:txBody>
      </p:sp>
      <p:sp>
        <p:nvSpPr>
          <p:cNvPr id="236566" name="Rectangle 27"/>
          <p:cNvSpPr>
            <a:spLocks noChangeArrowheads="1"/>
          </p:cNvSpPr>
          <p:nvPr/>
        </p:nvSpPr>
        <p:spPr bwMode="auto">
          <a:xfrm>
            <a:off x="914400" y="1752600"/>
            <a:ext cx="3429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en-US" sz="2400" b="0"/>
          </a:p>
          <a:p>
            <a:pPr algn="ctr"/>
            <a:r>
              <a:rPr lang="en-US" sz="2400" b="0"/>
              <a:t>Transform </a:t>
            </a:r>
          </a:p>
        </p:txBody>
      </p:sp>
      <p:sp>
        <p:nvSpPr>
          <p:cNvPr id="236567" name="Text Box 28"/>
          <p:cNvSpPr txBox="1">
            <a:spLocks noChangeArrowheads="1"/>
          </p:cNvSpPr>
          <p:nvPr/>
        </p:nvSpPr>
        <p:spPr bwMode="auto">
          <a:xfrm>
            <a:off x="-76200" y="1066800"/>
            <a:ext cx="93726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23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All oxide + (SO</a:t>
            </a:r>
            <a:r>
              <a:rPr lang="en-US" altLang="zh-CN" sz="2300" baseline="-250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2 + </a:t>
            </a:r>
            <a:r>
              <a:rPr lang="en-US" altLang="zh-CN" sz="23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ZnO</a:t>
            </a:r>
            <a:r>
              <a:rPr lang="en-US" altLang="zh-CN" sz="2300" baseline="-250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2 </a:t>
            </a:r>
            <a:r>
              <a:rPr lang="en-US" altLang="zh-CN" sz="23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+ PbO</a:t>
            </a:r>
            <a:r>
              <a:rPr lang="en-US" altLang="zh-CN" sz="2300" baseline="-250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2 + </a:t>
            </a:r>
            <a:r>
              <a:rPr lang="en-US" altLang="zh-CN" sz="23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Mercury Oxide) + O</a:t>
            </a:r>
            <a:r>
              <a:rPr lang="en-US" altLang="zh-CN" sz="2300" baseline="-250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3</a:t>
            </a:r>
            <a:r>
              <a:rPr lang="en-US" altLang="zh-CN" sz="23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 + O</a:t>
            </a:r>
            <a:r>
              <a:rPr lang="en-US" altLang="zh-CN" sz="2300" baseline="-250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2</a:t>
            </a:r>
            <a:r>
              <a:rPr lang="en-US" altLang="zh-CN" sz="23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 +N</a:t>
            </a:r>
            <a:r>
              <a:rPr lang="en-US" altLang="zh-CN" sz="2300" baseline="-250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2</a:t>
            </a:r>
            <a:r>
              <a:rPr lang="en-US" altLang="zh-CN" sz="23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 = NO</a:t>
            </a:r>
            <a:r>
              <a:rPr lang="en-US" altLang="zh-CN" sz="2300" baseline="-2500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rPr>
              <a:t>3</a:t>
            </a:r>
            <a:endParaRPr lang="en-US" sz="2300" baseline="-25000">
              <a:solidFill>
                <a:schemeClr val="hlink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236568" name="Text Box 29"/>
          <p:cNvSpPr txBox="1">
            <a:spLocks noChangeArrowheads="1"/>
          </p:cNvSpPr>
          <p:nvPr/>
        </p:nvSpPr>
        <p:spPr bwMode="auto">
          <a:xfrm>
            <a:off x="5257800" y="5334000"/>
            <a:ext cx="3962400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000" b="0">
                <a:latin typeface="Times New Roman" pitchFamily="18" charset="0"/>
                <a:ea typeface="宋体" pitchFamily="2" charset="-122"/>
              </a:rPr>
              <a:t>Natural salt </a:t>
            </a:r>
          </a:p>
          <a:p>
            <a:pPr algn="ctr" eaLnBrk="1" hangingPunct="1"/>
            <a:r>
              <a:rPr lang="en-US" altLang="zh-CN" sz="2000" b="0">
                <a:latin typeface="Times New Roman" pitchFamily="18" charset="0"/>
                <a:ea typeface="宋体" pitchFamily="2" charset="-122"/>
              </a:rPr>
              <a:t>(NO</a:t>
            </a:r>
            <a:r>
              <a:rPr lang="en-US" altLang="zh-CN" sz="2000" b="0" baseline="-25000">
                <a:latin typeface="Times New Roman" pitchFamily="18" charset="0"/>
                <a:ea typeface="宋体" pitchFamily="2" charset="-122"/>
              </a:rPr>
              <a:t>3</a:t>
            </a:r>
            <a:r>
              <a:rPr lang="en-US" altLang="zh-CN" sz="2000" b="0">
                <a:latin typeface="Times New Roman" pitchFamily="18" charset="0"/>
                <a:ea typeface="宋体" pitchFamily="2" charset="-122"/>
              </a:rPr>
              <a:t> Natural Organic Fertilizer )</a:t>
            </a:r>
          </a:p>
          <a:p>
            <a:pPr algn="ctr" eaLnBrk="1" hangingPunct="1"/>
            <a:r>
              <a:rPr lang="en-US" altLang="zh-CN" sz="2400" b="0">
                <a:latin typeface="Times New Roman" pitchFamily="18" charset="0"/>
                <a:ea typeface="宋体" pitchFamily="2" charset="-122"/>
              </a:rPr>
              <a:t>Protect soil disease</a:t>
            </a:r>
          </a:p>
          <a:p>
            <a:pPr algn="ctr" eaLnBrk="1" hangingPunct="1"/>
            <a:r>
              <a:rPr lang="en-US" altLang="zh-CN" sz="2400" b="0">
                <a:latin typeface="Times New Roman" pitchFamily="18" charset="0"/>
                <a:ea typeface="宋体" pitchFamily="2" charset="-122"/>
              </a:rPr>
              <a:t>keep the Flies under the earth</a:t>
            </a:r>
            <a:endParaRPr lang="en-US" sz="2000" b="0">
              <a:latin typeface="Tahoma" pitchFamily="34" charset="0"/>
            </a:endParaRPr>
          </a:p>
        </p:txBody>
      </p:sp>
      <p:sp>
        <p:nvSpPr>
          <p:cNvPr id="236569" name="Line 30"/>
          <p:cNvSpPr>
            <a:spLocks noChangeShapeType="1"/>
          </p:cNvSpPr>
          <p:nvPr/>
        </p:nvSpPr>
        <p:spPr bwMode="auto">
          <a:xfrm>
            <a:off x="6781800" y="1752600"/>
            <a:ext cx="838200" cy="34988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570" name="Line 31"/>
          <p:cNvSpPr>
            <a:spLocks noChangeShapeType="1"/>
          </p:cNvSpPr>
          <p:nvPr/>
        </p:nvSpPr>
        <p:spPr bwMode="auto">
          <a:xfrm>
            <a:off x="7315200" y="1828800"/>
            <a:ext cx="838200" cy="34226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571" name="Line 32"/>
          <p:cNvSpPr>
            <a:spLocks noChangeShapeType="1"/>
          </p:cNvSpPr>
          <p:nvPr/>
        </p:nvSpPr>
        <p:spPr bwMode="auto">
          <a:xfrm>
            <a:off x="7848600" y="1752600"/>
            <a:ext cx="838200" cy="34988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572" name="Line 33"/>
          <p:cNvSpPr>
            <a:spLocks noChangeShapeType="1"/>
          </p:cNvSpPr>
          <p:nvPr/>
        </p:nvSpPr>
        <p:spPr bwMode="auto">
          <a:xfrm>
            <a:off x="5715000" y="1676400"/>
            <a:ext cx="838200" cy="3575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6573" name="Text Box 34"/>
          <p:cNvSpPr txBox="1">
            <a:spLocks noChangeArrowheads="1"/>
          </p:cNvSpPr>
          <p:nvPr/>
        </p:nvSpPr>
        <p:spPr bwMode="auto">
          <a:xfrm>
            <a:off x="685800" y="3352800"/>
            <a:ext cx="518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Garamond" pitchFamily="18" charset="0"/>
              </a:rPr>
              <a:t>Enzyme (CH</a:t>
            </a:r>
            <a:r>
              <a:rPr lang="en-US" sz="2400" baseline="-25000">
                <a:latin typeface="Garamond" pitchFamily="18" charset="0"/>
              </a:rPr>
              <a:t>3</a:t>
            </a:r>
            <a:r>
              <a:rPr lang="en-US" sz="2400">
                <a:latin typeface="Garamond" pitchFamily="18" charset="0"/>
              </a:rPr>
              <a:t>COOH + Amino Acid + Hormone + Mineral Salt + Vitamin )</a:t>
            </a:r>
          </a:p>
        </p:txBody>
      </p:sp>
      <p:sp>
        <p:nvSpPr>
          <p:cNvPr id="236574" name="Text Box 35"/>
          <p:cNvSpPr txBox="1">
            <a:spLocks noChangeArrowheads="1"/>
          </p:cNvSpPr>
          <p:nvPr/>
        </p:nvSpPr>
        <p:spPr bwMode="auto">
          <a:xfrm>
            <a:off x="1600200" y="5105400"/>
            <a:ext cx="2362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rgbClr val="800000"/>
                </a:solidFill>
                <a:latin typeface="Garamond" pitchFamily="18" charset="0"/>
              </a:rPr>
              <a:t>Enzyme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21" name="Rectangle 5"/>
          <p:cNvSpPr>
            <a:spLocks noChangeArrowheads="1"/>
          </p:cNvSpPr>
          <p:nvPr/>
        </p:nvSpPr>
        <p:spPr bwMode="auto">
          <a:xfrm>
            <a:off x="914400" y="685800"/>
            <a:ext cx="4305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Duty of Enzyme </a:t>
            </a:r>
            <a:r>
              <a:rPr lang="en-US" altLang="zh-CN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</a:rPr>
              <a:t>:</a:t>
            </a:r>
            <a:endParaRPr lang="en-US" sz="4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23622" name="Rectangle 6"/>
          <p:cNvSpPr>
            <a:spLocks noChangeArrowheads="1"/>
          </p:cNvSpPr>
          <p:nvPr/>
        </p:nvSpPr>
        <p:spPr bwMode="auto">
          <a:xfrm>
            <a:off x="838200" y="1752600"/>
            <a:ext cx="62499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4000">
                <a:solidFill>
                  <a:srgbClr val="99FF99"/>
                </a:solidFill>
                <a:ea typeface="PMingLiU" pitchFamily="18" charset="-120"/>
              </a:rPr>
              <a:t> Catalysis</a:t>
            </a:r>
            <a:endParaRPr lang="en-US" altLang="zh-CN" sz="4000">
              <a:solidFill>
                <a:srgbClr val="99FF99"/>
              </a:solidFill>
              <a:ea typeface="PMingLiU" pitchFamily="18" charset="-120"/>
            </a:endParaRPr>
          </a:p>
          <a:p>
            <a:pPr eaLnBrk="1" hangingPunct="1"/>
            <a:r>
              <a:rPr lang="en-US" sz="4000">
                <a:solidFill>
                  <a:srgbClr val="99FF99"/>
                </a:solidFill>
              </a:rPr>
              <a:t>   Resolve; decompose</a:t>
            </a:r>
            <a:endParaRPr lang="en-US" altLang="zh-CN" sz="4000" b="0">
              <a:solidFill>
                <a:srgbClr val="99FF99"/>
              </a:solidFill>
              <a:ea typeface="PMingLiU" pitchFamily="18" charset="-120"/>
            </a:endParaRPr>
          </a:p>
          <a:p>
            <a:pPr eaLnBrk="1" hangingPunct="1"/>
            <a:r>
              <a:rPr lang="en-US" sz="4000">
                <a:solidFill>
                  <a:srgbClr val="99FF99"/>
                </a:solidFill>
              </a:rPr>
              <a:t>   Transform; Change</a:t>
            </a:r>
            <a:endParaRPr lang="en-US" altLang="zh-CN" sz="4000">
              <a:solidFill>
                <a:srgbClr val="99FF99"/>
              </a:solidFill>
              <a:ea typeface="宋体" pitchFamily="2" charset="-122"/>
            </a:endParaRPr>
          </a:p>
          <a:p>
            <a:pPr eaLnBrk="1" hangingPunct="1"/>
            <a:r>
              <a:rPr lang="en-US" sz="4000">
                <a:solidFill>
                  <a:srgbClr val="99FF99"/>
                </a:solidFill>
              </a:rPr>
              <a:t>   Compose; combination</a:t>
            </a:r>
            <a:endParaRPr lang="zh-CN" altLang="en-US" sz="4000" b="0">
              <a:solidFill>
                <a:srgbClr val="99FF99"/>
              </a:solidFill>
              <a:ea typeface="宋体" pitchFamily="2" charset="-122"/>
            </a:endParaRPr>
          </a:p>
          <a:p>
            <a:pPr eaLnBrk="1" hangingPunct="1">
              <a:buFontTx/>
              <a:buChar char="•"/>
            </a:pP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>
            <a:off x="838200" y="4724400"/>
            <a:ext cx="7543800" cy="9144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F0000"/>
                </a:solidFill>
              </a:rPr>
              <a:t>Enzyme act as KEY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77813"/>
            <a:ext cx="8763000" cy="6199187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solidFill>
                  <a:srgbClr val="FFFF00"/>
                </a:solidFill>
                <a:effectLst/>
                <a:ea typeface="宋体" pitchFamily="2" charset="-122"/>
              </a:rPr>
              <a:t>环保</a:t>
            </a:r>
            <a:r>
              <a:rPr lang="zh-TW" altLang="en-US" sz="3200" b="1" smtClean="0">
                <a:solidFill>
                  <a:srgbClr val="FFFF00"/>
                </a:solidFill>
                <a:effectLst/>
                <a:ea typeface="宋体" pitchFamily="2" charset="-122"/>
              </a:rPr>
              <a:t>酵素</a:t>
            </a:r>
            <a:r>
              <a:rPr lang="zh-CN" altLang="en-US" sz="3200" smtClean="0">
                <a:ea typeface="宋体" pitchFamily="2" charset="-122"/>
              </a:rPr>
              <a:t>分解所得的臭氧</a:t>
            </a:r>
            <a:r>
              <a:rPr lang="en-US" altLang="zh-CN" sz="3200" smtClean="0">
                <a:ea typeface="宋体" pitchFamily="2" charset="-122"/>
              </a:rPr>
              <a:t>(</a:t>
            </a:r>
            <a:r>
              <a:rPr lang="en-US" altLang="zh-CN" sz="3200" smtClean="0">
                <a:solidFill>
                  <a:srgbClr val="FF0000"/>
                </a:solidFill>
                <a:effectLst/>
                <a:ea typeface="宋体" pitchFamily="2" charset="-122"/>
              </a:rPr>
              <a:t>O</a:t>
            </a:r>
            <a:r>
              <a:rPr lang="en-US" altLang="zh-CN" sz="3200" baseline="-25000" smtClean="0">
                <a:solidFill>
                  <a:srgbClr val="FF0000"/>
                </a:solidFill>
                <a:effectLst/>
                <a:ea typeface="宋体" pitchFamily="2" charset="-122"/>
              </a:rPr>
              <a:t>3</a:t>
            </a:r>
            <a:r>
              <a:rPr lang="en-US" altLang="zh-CN" sz="3200" smtClean="0">
                <a:ea typeface="宋体" pitchFamily="2" charset="-122"/>
              </a:rPr>
              <a:t>)</a:t>
            </a:r>
            <a:r>
              <a:rPr lang="zh-CN" altLang="en-US" sz="3200" smtClean="0">
                <a:ea typeface="宋体" pitchFamily="2" charset="-122"/>
              </a:rPr>
              <a:t>有</a:t>
            </a:r>
            <a:r>
              <a:rPr lang="zh-CN" altLang="en-US" sz="3200" smtClean="0">
                <a:solidFill>
                  <a:srgbClr val="FFFF00"/>
                </a:solidFill>
                <a:effectLst/>
                <a:ea typeface="宋体" pitchFamily="2" charset="-122"/>
              </a:rPr>
              <a:t>杀菌</a:t>
            </a:r>
            <a:r>
              <a:rPr lang="zh-CN" altLang="en-US" sz="3200" smtClean="0">
                <a:ea typeface="宋体" pitchFamily="2" charset="-122"/>
              </a:rPr>
              <a:t>的功能，而且还帮助</a:t>
            </a:r>
            <a:r>
              <a:rPr lang="zh-CN" altLang="en-US" sz="3200" smtClean="0">
                <a:solidFill>
                  <a:srgbClr val="FFFF00"/>
                </a:solidFill>
                <a:effectLst/>
                <a:ea typeface="宋体" pitchFamily="2" charset="-122"/>
              </a:rPr>
              <a:t>增加空气中的含氧量</a:t>
            </a:r>
            <a:r>
              <a:rPr lang="zh-CN" altLang="en-US" sz="3200" smtClean="0">
                <a:ea typeface="宋体" pitchFamily="2" charset="-122"/>
              </a:rPr>
              <a:t>，这就</a:t>
            </a:r>
            <a:r>
              <a:rPr lang="zh-CN" altLang="en-US" sz="3200" smtClean="0">
                <a:solidFill>
                  <a:srgbClr val="FFFF00"/>
                </a:solidFill>
                <a:effectLst/>
                <a:ea typeface="宋体" pitchFamily="2" charset="-122"/>
              </a:rPr>
              <a:t>减少了空气中的废气</a:t>
            </a:r>
            <a:r>
              <a:rPr lang="en-US" altLang="zh-CN" sz="3200" smtClean="0">
                <a:solidFill>
                  <a:srgbClr val="FFFF00"/>
                </a:solidFill>
                <a:effectLst/>
                <a:ea typeface="宋体" pitchFamily="2" charset="-122"/>
              </a:rPr>
              <a:t>(</a:t>
            </a:r>
            <a:r>
              <a:rPr lang="zh-CN" sz="3200" smtClean="0">
                <a:solidFill>
                  <a:srgbClr val="FFFF00"/>
                </a:solidFill>
                <a:effectLst/>
                <a:ea typeface="宋体" pitchFamily="2" charset="-122"/>
              </a:rPr>
              <a:t>二氧化碳</a:t>
            </a:r>
            <a:r>
              <a:rPr lang="en-US" altLang="zh-CN" sz="3200" smtClean="0">
                <a:solidFill>
                  <a:srgbClr val="FFFF00"/>
                </a:solidFill>
                <a:effectLst/>
                <a:ea typeface="宋体" pitchFamily="2" charset="-122"/>
              </a:rPr>
              <a:t>)</a:t>
            </a:r>
            <a:r>
              <a:rPr lang="zh-CN" altLang="en-US" sz="3200" smtClean="0">
                <a:solidFill>
                  <a:srgbClr val="FFFF00"/>
                </a:solidFill>
                <a:effectLst/>
                <a:ea typeface="宋体" pitchFamily="2" charset="-122"/>
              </a:rPr>
              <a:t>热气和毒气等</a:t>
            </a:r>
            <a:r>
              <a:rPr lang="zh-CN" altLang="en-US" sz="3200" smtClean="0">
                <a:ea typeface="宋体" pitchFamily="2" charset="-122"/>
              </a:rPr>
              <a:t>。</a:t>
            </a:r>
            <a:r>
              <a:rPr lang="zh-CN" altLang="en-US" sz="4800" smtClean="0">
                <a:ea typeface="宋体" pitchFamily="2" charset="-122"/>
              </a:rPr>
              <a:t/>
            </a:r>
            <a:br>
              <a:rPr lang="zh-CN" altLang="en-US" sz="4800" smtClean="0">
                <a:ea typeface="宋体" pitchFamily="2" charset="-122"/>
              </a:rPr>
            </a:br>
            <a:r>
              <a:rPr lang="zh-CN" altLang="en-US" sz="2400" smtClean="0">
                <a:ea typeface="宋体" pitchFamily="2" charset="-122"/>
              </a:rPr>
              <a:t/>
            </a:r>
            <a:br>
              <a:rPr lang="zh-CN" altLang="en-US" sz="2400" smtClean="0">
                <a:ea typeface="宋体" pitchFamily="2" charset="-122"/>
              </a:rPr>
            </a:br>
            <a:r>
              <a:rPr lang="en-US" sz="3600" b="1" smtClean="0">
                <a:solidFill>
                  <a:srgbClr val="FF0000"/>
                </a:solidFill>
              </a:rPr>
              <a:t>Ozone</a:t>
            </a:r>
            <a:r>
              <a:rPr lang="en-US" sz="3600" smtClean="0"/>
              <a:t> has been recognized as effective bleaching agent and a powerful disinfectant, killing bacteria and funguses more rapidly than chlorine. </a:t>
            </a:r>
            <a:r>
              <a:rPr lang="en-US" altLang="zh-CN" sz="3600" smtClean="0">
                <a:ea typeface="宋体" pitchFamily="2" charset="-122"/>
              </a:rPr>
              <a:t>Ozone helps </a:t>
            </a:r>
            <a:r>
              <a:rPr lang="en-US" sz="3600" smtClean="0"/>
              <a:t>clean the air and give higher oxygen level in the environment.</a:t>
            </a:r>
            <a:r>
              <a:rPr lang="en-US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bott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81200"/>
            <a:ext cx="1752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114300" y="1295400"/>
            <a:ext cx="1525588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914400" y="4648200"/>
            <a:ext cx="838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Sugar</a:t>
            </a:r>
            <a:endParaRPr lang="en-US" b="0">
              <a:solidFill>
                <a:srgbClr val="00000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41669" name="Rectangle 5"/>
          <p:cNvSpPr>
            <a:spLocks noChangeArrowheads="1"/>
          </p:cNvSpPr>
          <p:nvPr/>
        </p:nvSpPr>
        <p:spPr bwMode="auto">
          <a:xfrm>
            <a:off x="914400" y="4114800"/>
            <a:ext cx="838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</a:t>
            </a:r>
            <a:r>
              <a:rPr lang="en-US" baseline="-30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</a:t>
            </a:r>
            <a:endParaRPr lang="en-US" b="0">
              <a:solidFill>
                <a:srgbClr val="00000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41670" name="Rectangle 6"/>
          <p:cNvSpPr>
            <a:spLocks noChangeArrowheads="1"/>
          </p:cNvSpPr>
          <p:nvPr/>
        </p:nvSpPr>
        <p:spPr bwMode="auto">
          <a:xfrm>
            <a:off x="914400" y="3429000"/>
            <a:ext cx="822325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900">
              <a:solidFill>
                <a:srgbClr val="000000"/>
              </a:solidFill>
              <a:latin typeface="Tahoma" pitchFamily="34" charset="0"/>
              <a:ea typeface="宋体" pitchFamily="2" charset="-122"/>
              <a:cs typeface="Tahoma" pitchFamily="34" charset="0"/>
            </a:endParaRPr>
          </a:p>
          <a:p>
            <a:pPr algn="ctr"/>
            <a:r>
              <a:rPr lang="en-US" sz="1000">
                <a:solidFill>
                  <a:srgbClr val="000000"/>
                </a:solidFill>
                <a:latin typeface="Tahoma" pitchFamily="34" charset="0"/>
                <a:ea typeface="宋体" pitchFamily="2" charset="-122"/>
                <a:cs typeface="Tahoma" pitchFamily="34" charset="0"/>
              </a:rPr>
              <a:t>ORGANIC</a:t>
            </a:r>
            <a:endParaRPr lang="en-US" sz="1000" b="0">
              <a:solidFill>
                <a:srgbClr val="000000"/>
              </a:solidFill>
              <a:ea typeface="宋体" pitchFamily="2" charset="-122"/>
              <a:cs typeface="Tahoma" pitchFamily="34" charset="0"/>
            </a:endParaRPr>
          </a:p>
        </p:txBody>
      </p:sp>
      <p:sp>
        <p:nvSpPr>
          <p:cNvPr id="241671" name="Rectangle 7"/>
          <p:cNvSpPr>
            <a:spLocks noChangeArrowheads="1"/>
          </p:cNvSpPr>
          <p:nvPr/>
        </p:nvSpPr>
        <p:spPr bwMode="auto">
          <a:xfrm>
            <a:off x="914400" y="2819400"/>
            <a:ext cx="9144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</a:t>
            </a:r>
            <a:r>
              <a:rPr lang="en-US" sz="2000" baseline="-30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3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</a:t>
            </a:r>
            <a:r>
              <a:rPr lang="en-US" sz="2000" baseline="-30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3</a:t>
            </a:r>
            <a:endParaRPr lang="en-US" sz="2000" b="0">
              <a:solidFill>
                <a:srgbClr val="00000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41672" name="Rectangle 8"/>
          <p:cNvSpPr>
            <a:spLocks noChangeArrowheads="1"/>
          </p:cNvSpPr>
          <p:nvPr/>
        </p:nvSpPr>
        <p:spPr bwMode="auto">
          <a:xfrm>
            <a:off x="3276600" y="2514600"/>
            <a:ext cx="40386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CH</a:t>
            </a:r>
            <a:r>
              <a:rPr lang="en-US" sz="2000" baseline="-30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3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COOH + CO</a:t>
            </a:r>
            <a:r>
              <a:rPr lang="en-US" sz="2000" baseline="-30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+ O</a:t>
            </a:r>
            <a:r>
              <a:rPr lang="en-US" sz="2000" baseline="-30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+ H</a:t>
            </a:r>
            <a:r>
              <a:rPr lang="en-US" sz="2000" baseline="-30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</a:t>
            </a:r>
            <a:endParaRPr lang="en-US" sz="2000" b="0">
              <a:solidFill>
                <a:srgbClr val="000000"/>
              </a:solidFill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41673" name="Line 9"/>
          <p:cNvSpPr>
            <a:spLocks noChangeShapeType="1"/>
          </p:cNvSpPr>
          <p:nvPr/>
        </p:nvSpPr>
        <p:spPr bwMode="auto">
          <a:xfrm>
            <a:off x="2286000" y="28194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74" name="Line 10"/>
          <p:cNvSpPr>
            <a:spLocks noChangeShapeType="1"/>
          </p:cNvSpPr>
          <p:nvPr/>
        </p:nvSpPr>
        <p:spPr bwMode="auto">
          <a:xfrm>
            <a:off x="5638800" y="3200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75" name="Rectangle 11"/>
          <p:cNvSpPr>
            <a:spLocks noChangeArrowheads="1"/>
          </p:cNvSpPr>
          <p:nvPr/>
        </p:nvSpPr>
        <p:spPr bwMode="auto">
          <a:xfrm>
            <a:off x="4800600" y="3733800"/>
            <a:ext cx="25146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000">
                <a:solidFill>
                  <a:srgbClr val="000000"/>
                </a:solidFill>
                <a:latin typeface="Tahoma" pitchFamily="34" charset="0"/>
                <a:ea typeface="宋体" pitchFamily="2" charset="-122"/>
                <a:cs typeface="Tahoma" pitchFamily="34" charset="0"/>
              </a:rPr>
              <a:t>Fermenting</a:t>
            </a:r>
            <a:r>
              <a:rPr lang="en-US" altLang="zh-CN" sz="2000">
                <a:solidFill>
                  <a:srgbClr val="000000"/>
                </a:solidFill>
                <a:latin typeface="Tahoma" pitchFamily="34" charset="0"/>
                <a:ea typeface="宋体" pitchFamily="2" charset="-122"/>
                <a:cs typeface="Tahoma" pitchFamily="34" charset="0"/>
              </a:rPr>
              <a:t> </a:t>
            </a:r>
            <a:r>
              <a:rPr lang="zh-CN" altLang="en-US" sz="2000">
                <a:solidFill>
                  <a:srgbClr val="000000"/>
                </a:solidFill>
                <a:ea typeface="宋体" pitchFamily="2" charset="-122"/>
                <a:cs typeface="Tahoma" pitchFamily="34" charset="0"/>
              </a:rPr>
              <a:t>发酵</a:t>
            </a:r>
            <a:endParaRPr lang="en-US" sz="2000">
              <a:solidFill>
                <a:srgbClr val="000000"/>
              </a:solidFill>
              <a:ea typeface="宋体" pitchFamily="2" charset="-122"/>
              <a:cs typeface="Tahoma" pitchFamily="34" charset="0"/>
            </a:endParaRPr>
          </a:p>
        </p:txBody>
      </p:sp>
      <p:sp>
        <p:nvSpPr>
          <p:cNvPr id="241676" name="Rectangle 12"/>
          <p:cNvSpPr>
            <a:spLocks noChangeArrowheads="1"/>
          </p:cNvSpPr>
          <p:nvPr/>
        </p:nvSpPr>
        <p:spPr bwMode="auto">
          <a:xfrm>
            <a:off x="2362200" y="3581400"/>
            <a:ext cx="12192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000">
                <a:solidFill>
                  <a:srgbClr val="000000"/>
                </a:solidFill>
                <a:latin typeface="Tahoma" pitchFamily="34" charset="0"/>
                <a:ea typeface="宋体" pitchFamily="2" charset="-122"/>
                <a:cs typeface="Tahoma" pitchFamily="34" charset="0"/>
              </a:rPr>
              <a:t>Aerobic</a:t>
            </a:r>
            <a:endParaRPr lang="en-US" altLang="zh-CN" sz="2000">
              <a:solidFill>
                <a:srgbClr val="000000"/>
              </a:solidFill>
              <a:latin typeface="Tahoma" pitchFamily="34" charset="0"/>
              <a:ea typeface="宋体" pitchFamily="2" charset="-122"/>
              <a:cs typeface="Tahoma" pitchFamily="34" charset="0"/>
            </a:endParaRPr>
          </a:p>
          <a:p>
            <a:pPr algn="ctr" eaLnBrk="1" hangingPunct="1"/>
            <a:r>
              <a:rPr lang="en-US" sz="2000">
                <a:solidFill>
                  <a:srgbClr val="000000"/>
                </a:solidFill>
                <a:ea typeface="宋体" pitchFamily="2" charset="-122"/>
                <a:cs typeface="Tahoma" pitchFamily="34" charset="0"/>
              </a:rPr>
              <a:t>需氧菌</a:t>
            </a:r>
          </a:p>
        </p:txBody>
      </p:sp>
      <p:sp>
        <p:nvSpPr>
          <p:cNvPr id="241677" name="Rectangle 13"/>
          <p:cNvSpPr>
            <a:spLocks noChangeArrowheads="1"/>
          </p:cNvSpPr>
          <p:nvPr/>
        </p:nvSpPr>
        <p:spPr bwMode="auto">
          <a:xfrm>
            <a:off x="5257800" y="4572000"/>
            <a:ext cx="914400" cy="4572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000">
                <a:solidFill>
                  <a:srgbClr val="000000"/>
                </a:solidFill>
                <a:latin typeface="Tahoma" pitchFamily="34" charset="0"/>
                <a:ea typeface="宋体" pitchFamily="2" charset="-122"/>
                <a:cs typeface="Tahoma" pitchFamily="34" charset="0"/>
              </a:rPr>
              <a:t>Co</a:t>
            </a:r>
            <a:r>
              <a:rPr lang="en-US" sz="2000" baseline="-30000">
                <a:solidFill>
                  <a:srgbClr val="000000"/>
                </a:solidFill>
                <a:latin typeface="Tahoma" pitchFamily="34" charset="0"/>
                <a:ea typeface="宋体" pitchFamily="2" charset="-122"/>
                <a:cs typeface="Tahoma" pitchFamily="34" charset="0"/>
              </a:rPr>
              <a:t>2</a:t>
            </a:r>
            <a:endParaRPr lang="en-US" sz="2000" b="0">
              <a:solidFill>
                <a:srgbClr val="000000"/>
              </a:solidFill>
              <a:ea typeface="宋体" pitchFamily="2" charset="-122"/>
              <a:cs typeface="Tahoma" pitchFamily="34" charset="0"/>
            </a:endParaRPr>
          </a:p>
        </p:txBody>
      </p:sp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0" y="44338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7200" eaLnBrk="1" hangingPunct="1"/>
            <a:endParaRPr lang="en-US" b="0"/>
          </a:p>
        </p:txBody>
      </p:sp>
      <p:sp>
        <p:nvSpPr>
          <p:cNvPr id="241679" name="Rectangle 15"/>
          <p:cNvSpPr>
            <a:spLocks noChangeArrowheads="1"/>
          </p:cNvSpPr>
          <p:nvPr/>
        </p:nvSpPr>
        <p:spPr bwMode="auto">
          <a:xfrm>
            <a:off x="0" y="44338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7200" eaLnBrk="1" hangingPunct="1"/>
            <a:endParaRPr lang="en-US" b="0"/>
          </a:p>
        </p:txBody>
      </p:sp>
      <p:sp>
        <p:nvSpPr>
          <p:cNvPr id="241680" name="Rectangle 16"/>
          <p:cNvSpPr>
            <a:spLocks noChangeArrowheads="1"/>
          </p:cNvSpPr>
          <p:nvPr/>
        </p:nvSpPr>
        <p:spPr bwMode="auto">
          <a:xfrm>
            <a:off x="0" y="44338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7200" eaLnBrk="1" hangingPunct="1"/>
            <a:endParaRPr lang="en-US" b="0"/>
          </a:p>
        </p:txBody>
      </p:sp>
      <p:sp>
        <p:nvSpPr>
          <p:cNvPr id="241681" name="Rectangle 17"/>
          <p:cNvSpPr>
            <a:spLocks noChangeArrowheads="1"/>
          </p:cNvSpPr>
          <p:nvPr/>
        </p:nvSpPr>
        <p:spPr bwMode="auto">
          <a:xfrm>
            <a:off x="0" y="44338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7200" eaLnBrk="1" hangingPunct="1"/>
            <a:endParaRPr lang="en-US" b="0"/>
          </a:p>
        </p:txBody>
      </p:sp>
      <p:sp>
        <p:nvSpPr>
          <p:cNvPr id="241682" name="Rectangle 18"/>
          <p:cNvSpPr>
            <a:spLocks noChangeArrowheads="1"/>
          </p:cNvSpPr>
          <p:nvPr/>
        </p:nvSpPr>
        <p:spPr bwMode="auto">
          <a:xfrm>
            <a:off x="0" y="44338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7200" eaLnBrk="1" hangingPunct="1"/>
            <a:endParaRPr lang="en-US" b="0"/>
          </a:p>
        </p:txBody>
      </p:sp>
      <p:sp>
        <p:nvSpPr>
          <p:cNvPr id="241683" name="Rectangle 19"/>
          <p:cNvSpPr>
            <a:spLocks noChangeArrowheads="1"/>
          </p:cNvSpPr>
          <p:nvPr/>
        </p:nvSpPr>
        <p:spPr bwMode="auto">
          <a:xfrm>
            <a:off x="0" y="44338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en-US" b="0"/>
          </a:p>
        </p:txBody>
      </p:sp>
      <p:sp>
        <p:nvSpPr>
          <p:cNvPr id="241684" name="Rectangle 20"/>
          <p:cNvSpPr>
            <a:spLocks noChangeArrowheads="1"/>
          </p:cNvSpPr>
          <p:nvPr/>
        </p:nvSpPr>
        <p:spPr bwMode="auto">
          <a:xfrm>
            <a:off x="1752600" y="5562600"/>
            <a:ext cx="15240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000">
                <a:solidFill>
                  <a:srgbClr val="000000"/>
                </a:solidFill>
                <a:latin typeface="Tahoma" pitchFamily="34" charset="0"/>
                <a:ea typeface="宋体" pitchFamily="2" charset="-122"/>
                <a:cs typeface="Tahoma" pitchFamily="34" charset="0"/>
              </a:rPr>
              <a:t>Anaerobic</a:t>
            </a:r>
            <a:r>
              <a:rPr lang="zh-CN" altLang="en-US" sz="2000">
                <a:solidFill>
                  <a:srgbClr val="000000"/>
                </a:solidFill>
                <a:ea typeface="宋体" pitchFamily="2" charset="-122"/>
                <a:cs typeface="Tahoma" pitchFamily="34" charset="0"/>
              </a:rPr>
              <a:t>厌氧</a:t>
            </a:r>
            <a:r>
              <a:rPr lang="en-US" sz="2000">
                <a:solidFill>
                  <a:srgbClr val="000000"/>
                </a:solidFill>
                <a:ea typeface="宋体" pitchFamily="2" charset="-122"/>
                <a:cs typeface="Tahoma" pitchFamily="34" charset="0"/>
              </a:rPr>
              <a:t>菌</a:t>
            </a:r>
            <a:endParaRPr lang="en-US" altLang="zh-CN" sz="2000">
              <a:solidFill>
                <a:srgbClr val="000000"/>
              </a:solidFill>
              <a:latin typeface="Tahoma" pitchFamily="34" charset="0"/>
              <a:ea typeface="宋体" pitchFamily="2" charset="-122"/>
              <a:cs typeface="Tahoma" pitchFamily="34" charset="0"/>
            </a:endParaRPr>
          </a:p>
          <a:p>
            <a:pPr algn="ctr" eaLnBrk="1" hangingPunct="1"/>
            <a:endParaRPr lang="en-US" altLang="zh-CN" sz="2000" b="0">
              <a:solidFill>
                <a:srgbClr val="000000"/>
              </a:solidFill>
              <a:ea typeface="宋体" pitchFamily="2" charset="-122"/>
              <a:cs typeface="Tahoma" pitchFamily="34" charset="0"/>
            </a:endParaRPr>
          </a:p>
        </p:txBody>
      </p:sp>
      <p:sp>
        <p:nvSpPr>
          <p:cNvPr id="241685" name="Line 21"/>
          <p:cNvSpPr>
            <a:spLocks noChangeShapeType="1"/>
          </p:cNvSpPr>
          <p:nvPr/>
        </p:nvSpPr>
        <p:spPr bwMode="auto">
          <a:xfrm>
            <a:off x="3505200" y="3886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86" name="Rectangle 22"/>
          <p:cNvSpPr>
            <a:spLocks noChangeArrowheads="1"/>
          </p:cNvSpPr>
          <p:nvPr/>
        </p:nvSpPr>
        <p:spPr bwMode="auto">
          <a:xfrm>
            <a:off x="4419600" y="5638800"/>
            <a:ext cx="41910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2000">
                <a:solidFill>
                  <a:srgbClr val="000000"/>
                </a:solidFill>
                <a:latin typeface="Tahoma" pitchFamily="34" charset="0"/>
                <a:ea typeface="宋体" pitchFamily="2" charset="-122"/>
                <a:cs typeface="Tahoma" pitchFamily="34" charset="0"/>
              </a:rPr>
              <a:t>(NH2-S-CH) +Vitamin + Mineral + Hormone</a:t>
            </a:r>
            <a:endParaRPr lang="en-US" sz="2000" b="0">
              <a:solidFill>
                <a:srgbClr val="000000"/>
              </a:solidFill>
              <a:ea typeface="宋体" pitchFamily="2" charset="-122"/>
              <a:cs typeface="Tahoma" pitchFamily="34" charset="0"/>
            </a:endParaRPr>
          </a:p>
        </p:txBody>
      </p:sp>
      <p:sp>
        <p:nvSpPr>
          <p:cNvPr id="241687" name="Line 23"/>
          <p:cNvSpPr>
            <a:spLocks noChangeShapeType="1"/>
          </p:cNvSpPr>
          <p:nvPr/>
        </p:nvSpPr>
        <p:spPr bwMode="auto">
          <a:xfrm>
            <a:off x="3429000" y="59436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88" name="Line 24"/>
          <p:cNvSpPr>
            <a:spLocks noChangeShapeType="1"/>
          </p:cNvSpPr>
          <p:nvPr/>
        </p:nvSpPr>
        <p:spPr bwMode="auto">
          <a:xfrm>
            <a:off x="5638800" y="4191000"/>
            <a:ext cx="0" cy="266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89" name="Line 25"/>
          <p:cNvSpPr>
            <a:spLocks noChangeShapeType="1"/>
          </p:cNvSpPr>
          <p:nvPr/>
        </p:nvSpPr>
        <p:spPr bwMode="auto">
          <a:xfrm>
            <a:off x="5638800" y="4953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90" name="Line 26"/>
          <p:cNvSpPr>
            <a:spLocks noChangeShapeType="1"/>
          </p:cNvSpPr>
          <p:nvPr/>
        </p:nvSpPr>
        <p:spPr bwMode="auto">
          <a:xfrm flipH="1">
            <a:off x="2819400" y="5181600"/>
            <a:ext cx="2819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691" name="Line 27"/>
          <p:cNvSpPr>
            <a:spLocks noChangeShapeType="1"/>
          </p:cNvSpPr>
          <p:nvPr/>
        </p:nvSpPr>
        <p:spPr bwMode="auto">
          <a:xfrm>
            <a:off x="2819400" y="51816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92" name="Rectangle 28"/>
          <p:cNvSpPr>
            <a:spLocks noChangeArrowheads="1"/>
          </p:cNvSpPr>
          <p:nvPr/>
        </p:nvSpPr>
        <p:spPr bwMode="auto">
          <a:xfrm>
            <a:off x="0" y="286543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7200" eaLnBrk="1" hangingPunct="1"/>
            <a:endParaRPr lang="en-US" b="0"/>
          </a:p>
        </p:txBody>
      </p:sp>
      <p:sp>
        <p:nvSpPr>
          <p:cNvPr id="241693" name="Rectangle 29"/>
          <p:cNvSpPr>
            <a:spLocks noChangeArrowheads="1"/>
          </p:cNvSpPr>
          <p:nvPr/>
        </p:nvSpPr>
        <p:spPr bwMode="auto">
          <a:xfrm>
            <a:off x="0" y="2865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en-US" b="0"/>
          </a:p>
        </p:txBody>
      </p:sp>
      <p:sp>
        <p:nvSpPr>
          <p:cNvPr id="241694" name="Text Box 30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>
                <a:solidFill>
                  <a:srgbClr val="FF3300"/>
                </a:solidFill>
              </a:rPr>
              <a:t>Enzyme Fermentation Process</a:t>
            </a:r>
          </a:p>
          <a:p>
            <a:pPr algn="ctr" eaLnBrk="1" hangingPunct="1"/>
            <a:r>
              <a:rPr lang="zh-CN" altLang="en-US" sz="4000">
                <a:solidFill>
                  <a:srgbClr val="FF3300"/>
                </a:solidFill>
                <a:ea typeface="宋体" pitchFamily="2" charset="-122"/>
              </a:rPr>
              <a:t>酵素发酵步骤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hlink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 smtClean="0">
                <a:solidFill>
                  <a:srgbClr val="FF0000"/>
                </a:solidFill>
                <a:ea typeface="宋体" pitchFamily="2" charset="-122"/>
              </a:rPr>
              <a:t>How Enzyme   = </a:t>
            </a:r>
            <a:r>
              <a:rPr lang="zh-CN" altLang="en-US" b="1" smtClean="0">
                <a:solidFill>
                  <a:srgbClr val="FF0000"/>
                </a:solidFill>
                <a:ea typeface="宋体" pitchFamily="2" charset="-122"/>
              </a:rPr>
              <a:t>  </a:t>
            </a:r>
            <a:r>
              <a:rPr lang="en-US" altLang="zh-CN" b="1" smtClean="0">
                <a:solidFill>
                  <a:srgbClr val="FF0000"/>
                </a:solidFill>
                <a:ea typeface="宋体" pitchFamily="2" charset="-122"/>
              </a:rPr>
              <a:t>O</a:t>
            </a:r>
            <a:r>
              <a:rPr lang="en-US" altLang="zh-CN" b="1" baseline="-25000" smtClean="0">
                <a:solidFill>
                  <a:srgbClr val="FF0000"/>
                </a:solidFill>
                <a:ea typeface="宋体" pitchFamily="2" charset="-122"/>
              </a:rPr>
              <a:t>3</a:t>
            </a:r>
          </a:p>
        </p:txBody>
      </p:sp>
      <p:sp>
        <p:nvSpPr>
          <p:cNvPr id="242691" name="AutoShape 3"/>
          <p:cNvSpPr>
            <a:spLocks noChangeAspect="1" noChangeArrowheads="1" noTextEdit="1"/>
          </p:cNvSpPr>
          <p:nvPr/>
        </p:nvSpPr>
        <p:spPr bwMode="auto">
          <a:xfrm>
            <a:off x="3124200" y="3276600"/>
            <a:ext cx="54864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6740" name="Text Box 4"/>
          <p:cNvSpPr txBox="1">
            <a:spLocks noChangeArrowheads="1"/>
          </p:cNvSpPr>
          <p:nvPr/>
        </p:nvSpPr>
        <p:spPr bwMode="auto">
          <a:xfrm>
            <a:off x="3276600" y="26670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400" b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 + CO</a:t>
            </a:r>
            <a:r>
              <a:rPr lang="en-US" sz="2400" b="0" baseline="-25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en-US" sz="2400" b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endParaRPr lang="en-US" sz="800" b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756741" name="Line 5"/>
          <p:cNvSpPr>
            <a:spLocks noChangeShapeType="1"/>
          </p:cNvSpPr>
          <p:nvPr/>
        </p:nvSpPr>
        <p:spPr bwMode="auto">
          <a:xfrm>
            <a:off x="5562600" y="3886200"/>
            <a:ext cx="838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56742" name="Line 6"/>
          <p:cNvSpPr>
            <a:spLocks noChangeShapeType="1"/>
          </p:cNvSpPr>
          <p:nvPr/>
        </p:nvSpPr>
        <p:spPr bwMode="auto">
          <a:xfrm flipH="1">
            <a:off x="5105400" y="4038600"/>
            <a:ext cx="14478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56743" name="Line 7"/>
          <p:cNvSpPr>
            <a:spLocks noChangeShapeType="1"/>
          </p:cNvSpPr>
          <p:nvPr/>
        </p:nvSpPr>
        <p:spPr bwMode="auto">
          <a:xfrm>
            <a:off x="4114800" y="5029200"/>
            <a:ext cx="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42696" name="Picture 8" descr="bott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438400"/>
            <a:ext cx="17605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6745" name="Line 9"/>
          <p:cNvSpPr>
            <a:spLocks noChangeShapeType="1"/>
          </p:cNvSpPr>
          <p:nvPr/>
        </p:nvSpPr>
        <p:spPr bwMode="auto">
          <a:xfrm>
            <a:off x="2514600" y="2971800"/>
            <a:ext cx="914400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56746" name="Line 10"/>
          <p:cNvSpPr>
            <a:spLocks noChangeShapeType="1"/>
          </p:cNvSpPr>
          <p:nvPr/>
        </p:nvSpPr>
        <p:spPr bwMode="auto">
          <a:xfrm>
            <a:off x="2514600" y="2971800"/>
            <a:ext cx="685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2699" name="AutoShape 11"/>
          <p:cNvSpPr>
            <a:spLocks noChangeAspect="1" noChangeArrowheads="1"/>
          </p:cNvSpPr>
          <p:nvPr/>
        </p:nvSpPr>
        <p:spPr bwMode="auto">
          <a:xfrm>
            <a:off x="-2571750" y="-741363"/>
            <a:ext cx="14289088" cy="834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MY"/>
          </a:p>
        </p:txBody>
      </p:sp>
      <p:sp>
        <p:nvSpPr>
          <p:cNvPr id="242700" name="Rectangle 12"/>
          <p:cNvSpPr>
            <a:spLocks noChangeArrowheads="1"/>
          </p:cNvSpPr>
          <p:nvPr/>
        </p:nvSpPr>
        <p:spPr bwMode="auto">
          <a:xfrm>
            <a:off x="-2571750" y="-74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MY"/>
          </a:p>
        </p:txBody>
      </p:sp>
      <p:sp>
        <p:nvSpPr>
          <p:cNvPr id="756749" name="Rectangle 13"/>
          <p:cNvSpPr>
            <a:spLocks noChangeArrowheads="1"/>
          </p:cNvSpPr>
          <p:nvPr/>
        </p:nvSpPr>
        <p:spPr bwMode="auto">
          <a:xfrm>
            <a:off x="457200" y="144780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3600" b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Fruit Enzyme release O + CO</a:t>
            </a:r>
            <a:r>
              <a:rPr lang="en-US" sz="3600" b="0" baseline="-25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en-US" sz="3600" b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and N</a:t>
            </a:r>
            <a:r>
              <a:rPr lang="en-US" sz="3600" b="0" baseline="-25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en-US" sz="3600" b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</a:t>
            </a:r>
            <a:endParaRPr lang="en-US" sz="3600" b="0"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756750" name="Rectangle 14"/>
          <p:cNvSpPr>
            <a:spLocks noChangeArrowheads="1"/>
          </p:cNvSpPr>
          <p:nvPr/>
        </p:nvSpPr>
        <p:spPr bwMode="auto">
          <a:xfrm>
            <a:off x="3352800" y="5410200"/>
            <a:ext cx="4638675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0"/>
              <a:t>NO</a:t>
            </a:r>
            <a:r>
              <a:rPr lang="en-US" sz="3200" b="0" baseline="-25000"/>
              <a:t>3</a:t>
            </a:r>
            <a:r>
              <a:rPr lang="en-US" sz="3200" b="0"/>
              <a:t> to Feeding the plant</a:t>
            </a:r>
          </a:p>
          <a:p>
            <a:pPr algn="ctr"/>
            <a:r>
              <a:rPr lang="zh-CN" altLang="en-US" sz="3200">
                <a:ea typeface="宋体" pitchFamily="2" charset="-122"/>
              </a:rPr>
              <a:t>天然植物养分</a:t>
            </a:r>
            <a:r>
              <a:rPr lang="zh-CN" altLang="en-US" sz="3200" b="0">
                <a:ea typeface="宋体" pitchFamily="2" charset="-122"/>
              </a:rPr>
              <a:t> </a:t>
            </a:r>
          </a:p>
        </p:txBody>
      </p:sp>
      <p:sp>
        <p:nvSpPr>
          <p:cNvPr id="756751" name="Rectangle 15"/>
          <p:cNvSpPr>
            <a:spLocks noChangeArrowheads="1"/>
          </p:cNvSpPr>
          <p:nvPr/>
        </p:nvSpPr>
        <p:spPr bwMode="auto">
          <a:xfrm>
            <a:off x="3124200" y="3657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b="0"/>
              <a:t>O</a:t>
            </a:r>
            <a:r>
              <a:rPr lang="en-US" sz="2400" b="0" baseline="-25000"/>
              <a:t>2 </a:t>
            </a:r>
            <a:r>
              <a:rPr lang="en-US" sz="2400" b="0"/>
              <a:t>(in the air)</a:t>
            </a:r>
          </a:p>
        </p:txBody>
      </p:sp>
      <p:sp>
        <p:nvSpPr>
          <p:cNvPr id="756752" name="Rectangle 16"/>
          <p:cNvSpPr>
            <a:spLocks noChangeArrowheads="1"/>
          </p:cNvSpPr>
          <p:nvPr/>
        </p:nvSpPr>
        <p:spPr bwMode="auto">
          <a:xfrm>
            <a:off x="3200400" y="4495800"/>
            <a:ext cx="754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/>
              <a:t>N</a:t>
            </a:r>
            <a:r>
              <a:rPr lang="en-US" sz="2400" b="0" baseline="-25000"/>
              <a:t>2</a:t>
            </a:r>
            <a:r>
              <a:rPr lang="en-US" sz="2400" b="0"/>
              <a:t>O</a:t>
            </a:r>
            <a:endParaRPr lang="en-US" sz="2400" b="0" baseline="-25000"/>
          </a:p>
        </p:txBody>
      </p:sp>
      <p:sp>
        <p:nvSpPr>
          <p:cNvPr id="756753" name="Rectangle 17"/>
          <p:cNvSpPr>
            <a:spLocks noChangeArrowheads="1"/>
          </p:cNvSpPr>
          <p:nvPr/>
        </p:nvSpPr>
        <p:spPr bwMode="auto">
          <a:xfrm>
            <a:off x="6705600" y="3657600"/>
            <a:ext cx="1449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/>
              <a:t>O</a:t>
            </a:r>
            <a:r>
              <a:rPr lang="en-US" sz="2400" b="0" baseline="-25000"/>
              <a:t>3</a:t>
            </a:r>
            <a:r>
              <a:rPr lang="en-US" sz="2400" b="0"/>
              <a:t> + CO</a:t>
            </a:r>
            <a:r>
              <a:rPr lang="en-US" sz="2400" b="0" baseline="-25000"/>
              <a:t>2</a:t>
            </a:r>
          </a:p>
        </p:txBody>
      </p:sp>
      <p:sp>
        <p:nvSpPr>
          <p:cNvPr id="242706" name="Text Box 18"/>
          <p:cNvSpPr txBox="1">
            <a:spLocks noChangeArrowheads="1"/>
          </p:cNvSpPr>
          <p:nvPr/>
        </p:nvSpPr>
        <p:spPr bwMode="auto">
          <a:xfrm>
            <a:off x="838200" y="3810000"/>
            <a:ext cx="1219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Fruit Enzyme</a:t>
            </a:r>
            <a:endParaRPr lang="en-US" altLang="zh-CN">
              <a:solidFill>
                <a:srgbClr val="000000"/>
              </a:solidFill>
              <a:ea typeface="宋体" pitchFamily="2" charset="-122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sz="3200" b="0">
                <a:solidFill>
                  <a:srgbClr val="000000"/>
                </a:solidFill>
                <a:ea typeface="经典魏碑繁" pitchFamily="49" charset="-122"/>
              </a:rPr>
              <a:t>酵素</a:t>
            </a:r>
          </a:p>
        </p:txBody>
      </p:sp>
      <p:sp>
        <p:nvSpPr>
          <p:cNvPr id="756755" name="Rectangle 19"/>
          <p:cNvSpPr>
            <a:spLocks noChangeArrowheads="1"/>
          </p:cNvSpPr>
          <p:nvPr/>
        </p:nvSpPr>
        <p:spPr bwMode="auto">
          <a:xfrm>
            <a:off x="3949700" y="4495800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/>
              <a:t>+  O</a:t>
            </a:r>
            <a:r>
              <a:rPr lang="en-US" sz="2400" b="0" baseline="-25000"/>
              <a:t>3</a:t>
            </a:r>
          </a:p>
        </p:txBody>
      </p:sp>
      <p:sp>
        <p:nvSpPr>
          <p:cNvPr id="756756" name="Rectangle 20"/>
          <p:cNvSpPr>
            <a:spLocks noChangeArrowheads="1"/>
          </p:cNvSpPr>
          <p:nvPr/>
        </p:nvSpPr>
        <p:spPr bwMode="auto">
          <a:xfrm>
            <a:off x="3352800" y="3200400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40" grpId="0"/>
      <p:bldP spid="756741" grpId="0" animBg="1"/>
      <p:bldP spid="756742" grpId="0" animBg="1"/>
      <p:bldP spid="756743" grpId="0" animBg="1"/>
      <p:bldP spid="756745" grpId="0" animBg="1"/>
      <p:bldP spid="756746" grpId="0" animBg="1"/>
      <p:bldP spid="756749" grpId="0"/>
      <p:bldP spid="756750" grpId="0" animBg="1"/>
      <p:bldP spid="756751" grpId="0"/>
      <p:bldP spid="756752" grpId="0"/>
      <p:bldP spid="756753" grpId="0"/>
      <p:bldP spid="756755" grpId="0"/>
      <p:bldP spid="7567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39825"/>
          </a:xfrm>
          <a:solidFill>
            <a:schemeClr val="hlink"/>
          </a:solidFill>
        </p:spPr>
        <p:txBody>
          <a:bodyPr/>
          <a:lstStyle/>
          <a:p>
            <a:r>
              <a:rPr lang="en-US" altLang="zh-CN" b="1" smtClean="0">
                <a:solidFill>
                  <a:srgbClr val="FF0000"/>
                </a:solidFill>
                <a:effectLst/>
                <a:ea typeface="宋体" pitchFamily="2" charset="-122"/>
              </a:rPr>
              <a:t>From where O</a:t>
            </a:r>
            <a:r>
              <a:rPr lang="en-US" altLang="zh-CN" b="1" baseline="-25000" smtClean="0">
                <a:solidFill>
                  <a:srgbClr val="FF0000"/>
                </a:solidFill>
                <a:effectLst/>
                <a:ea typeface="宋体" pitchFamily="2" charset="-122"/>
              </a:rPr>
              <a:t> </a:t>
            </a:r>
            <a:r>
              <a:rPr lang="en-US" altLang="zh-CN" b="1" smtClean="0">
                <a:solidFill>
                  <a:srgbClr val="FF0000"/>
                </a:solidFill>
                <a:effectLst/>
                <a:ea typeface="宋体" pitchFamily="2" charset="-122"/>
              </a:rPr>
              <a:t>is create?</a:t>
            </a:r>
            <a:r>
              <a:rPr lang="en-US" altLang="zh-CN" baseline="-25000" smtClean="0">
                <a:effectLst/>
                <a:ea typeface="宋体" pitchFamily="2" charset="-122"/>
              </a:rPr>
              <a:t>  </a:t>
            </a:r>
            <a:r>
              <a:rPr lang="en-US" altLang="zh-CN" smtClean="0">
                <a:effectLst/>
                <a:ea typeface="宋体" pitchFamily="2" charset="-122"/>
              </a:rPr>
              <a:t> </a:t>
            </a:r>
          </a:p>
        </p:txBody>
      </p:sp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228600" y="3092450"/>
            <a:ext cx="716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ea typeface="宋体" pitchFamily="2" charset="-122"/>
              </a:rPr>
              <a:t>R – C – OH          R – C – H </a:t>
            </a:r>
            <a:endParaRPr lang="en-US" sz="3600"/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1219200" y="2635250"/>
            <a:ext cx="854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>
                <a:ea typeface="宋体" pitchFamily="2" charset="-122"/>
              </a:rPr>
              <a:t>_</a:t>
            </a:r>
            <a:endParaRPr lang="en-US" sz="4400"/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1219200" y="3778250"/>
            <a:ext cx="854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>
                <a:ea typeface="宋体" pitchFamily="2" charset="-122"/>
              </a:rPr>
              <a:t>_</a:t>
            </a:r>
            <a:endParaRPr lang="en-US" sz="4400"/>
          </a:p>
        </p:txBody>
      </p:sp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1066800" y="4235450"/>
            <a:ext cx="76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ea typeface="宋体" pitchFamily="2" charset="-122"/>
              </a:rPr>
              <a:t>H</a:t>
            </a:r>
            <a:endParaRPr lang="en-US" sz="3600"/>
          </a:p>
        </p:txBody>
      </p:sp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1066800" y="1873250"/>
            <a:ext cx="76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ea typeface="宋体" pitchFamily="2" charset="-122"/>
              </a:rPr>
              <a:t>H</a:t>
            </a:r>
            <a:endParaRPr lang="en-US" sz="3600"/>
          </a:p>
        </p:txBody>
      </p:sp>
      <p:sp>
        <p:nvSpPr>
          <p:cNvPr id="244744" name="Text Box 8"/>
          <p:cNvSpPr txBox="1">
            <a:spLocks noChangeArrowheads="1"/>
          </p:cNvSpPr>
          <p:nvPr/>
        </p:nvSpPr>
        <p:spPr bwMode="auto">
          <a:xfrm>
            <a:off x="4648200" y="1949450"/>
            <a:ext cx="76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ea typeface="宋体" pitchFamily="2" charset="-122"/>
              </a:rPr>
              <a:t>O</a:t>
            </a:r>
            <a:endParaRPr lang="en-US" sz="3600"/>
          </a:p>
        </p:txBody>
      </p:sp>
      <p:sp>
        <p:nvSpPr>
          <p:cNvPr id="244745" name="Text Box 9"/>
          <p:cNvSpPr txBox="1">
            <a:spLocks noChangeArrowheads="1"/>
          </p:cNvSpPr>
          <p:nvPr/>
        </p:nvSpPr>
        <p:spPr bwMode="auto">
          <a:xfrm>
            <a:off x="5562600" y="4832350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ea typeface="宋体" pitchFamily="2" charset="-122"/>
              </a:rPr>
              <a:t>R – C </a:t>
            </a:r>
            <a:endParaRPr lang="en-US" sz="3600"/>
          </a:p>
        </p:txBody>
      </p:sp>
      <p:sp>
        <p:nvSpPr>
          <p:cNvPr id="244746" name="Text Box 10"/>
          <p:cNvSpPr txBox="1">
            <a:spLocks noChangeArrowheads="1"/>
          </p:cNvSpPr>
          <p:nvPr/>
        </p:nvSpPr>
        <p:spPr bwMode="auto">
          <a:xfrm>
            <a:off x="6400800" y="4343400"/>
            <a:ext cx="76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ea typeface="宋体" pitchFamily="2" charset="-122"/>
              </a:rPr>
              <a:t>II</a:t>
            </a:r>
            <a:endParaRPr lang="en-US" sz="3600"/>
          </a:p>
        </p:txBody>
      </p:sp>
      <p:sp>
        <p:nvSpPr>
          <p:cNvPr id="244747" name="Text Box 11"/>
          <p:cNvSpPr txBox="1">
            <a:spLocks noChangeArrowheads="1"/>
          </p:cNvSpPr>
          <p:nvPr/>
        </p:nvSpPr>
        <p:spPr bwMode="auto">
          <a:xfrm>
            <a:off x="6324600" y="3854450"/>
            <a:ext cx="76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ea typeface="宋体" pitchFamily="2" charset="-122"/>
              </a:rPr>
              <a:t>O</a:t>
            </a:r>
            <a:endParaRPr lang="en-US" sz="3600"/>
          </a:p>
        </p:txBody>
      </p:sp>
      <p:sp>
        <p:nvSpPr>
          <p:cNvPr id="244748" name="Text Box 12"/>
          <p:cNvSpPr txBox="1">
            <a:spLocks noChangeArrowheads="1"/>
          </p:cNvSpPr>
          <p:nvPr/>
        </p:nvSpPr>
        <p:spPr bwMode="auto">
          <a:xfrm>
            <a:off x="7086600" y="567055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ea typeface="宋体" pitchFamily="2" charset="-122"/>
              </a:rPr>
              <a:t>OH</a:t>
            </a:r>
            <a:endParaRPr lang="en-US" sz="3600"/>
          </a:p>
        </p:txBody>
      </p:sp>
      <p:sp>
        <p:nvSpPr>
          <p:cNvPr id="244749" name="Line 13"/>
          <p:cNvSpPr>
            <a:spLocks noChangeShapeType="1"/>
          </p:cNvSpPr>
          <p:nvPr/>
        </p:nvSpPr>
        <p:spPr bwMode="auto">
          <a:xfrm>
            <a:off x="6781800" y="5441950"/>
            <a:ext cx="3048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4750" name="Line 14"/>
          <p:cNvSpPr>
            <a:spLocks noChangeShapeType="1"/>
          </p:cNvSpPr>
          <p:nvPr/>
        </p:nvSpPr>
        <p:spPr bwMode="auto">
          <a:xfrm>
            <a:off x="2819400" y="3397250"/>
            <a:ext cx="9144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4751" name="Line 15"/>
          <p:cNvSpPr>
            <a:spLocks noChangeShapeType="1"/>
          </p:cNvSpPr>
          <p:nvPr/>
        </p:nvSpPr>
        <p:spPr bwMode="auto">
          <a:xfrm>
            <a:off x="5791200" y="3778250"/>
            <a:ext cx="0" cy="109855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4752" name="Text Box 16"/>
          <p:cNvSpPr txBox="1">
            <a:spLocks noChangeArrowheads="1"/>
          </p:cNvSpPr>
          <p:nvPr/>
        </p:nvSpPr>
        <p:spPr bwMode="auto">
          <a:xfrm>
            <a:off x="2819400" y="35814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FFFF00"/>
                </a:solidFill>
                <a:ea typeface="宋体" pitchFamily="2" charset="-122"/>
              </a:rPr>
              <a:t>{O}</a:t>
            </a:r>
            <a:endParaRPr lang="en-US" sz="360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244753" name="Text Box 17"/>
          <p:cNvSpPr txBox="1">
            <a:spLocks noChangeArrowheads="1"/>
          </p:cNvSpPr>
          <p:nvPr/>
        </p:nvSpPr>
        <p:spPr bwMode="auto">
          <a:xfrm>
            <a:off x="4800600" y="39624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solidFill>
                  <a:srgbClr val="FFFF00"/>
                </a:solidFill>
                <a:ea typeface="宋体" pitchFamily="2" charset="-122"/>
              </a:rPr>
              <a:t>{O}</a:t>
            </a:r>
            <a:endParaRPr lang="en-US" sz="360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244754" name="Line 18"/>
          <p:cNvSpPr>
            <a:spLocks noChangeShapeType="1"/>
          </p:cNvSpPr>
          <p:nvPr/>
        </p:nvSpPr>
        <p:spPr bwMode="auto">
          <a:xfrm flipH="1">
            <a:off x="4114800" y="4572000"/>
            <a:ext cx="838200" cy="8382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4755" name="Line 19"/>
          <p:cNvSpPr>
            <a:spLocks noChangeShapeType="1"/>
          </p:cNvSpPr>
          <p:nvPr/>
        </p:nvSpPr>
        <p:spPr bwMode="auto">
          <a:xfrm>
            <a:off x="3200400" y="4267200"/>
            <a:ext cx="762000" cy="1143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4756" name="Text Box 20"/>
          <p:cNvSpPr txBox="1">
            <a:spLocks noChangeArrowheads="1"/>
          </p:cNvSpPr>
          <p:nvPr/>
        </p:nvSpPr>
        <p:spPr bwMode="auto">
          <a:xfrm>
            <a:off x="2590800" y="5514975"/>
            <a:ext cx="3124200" cy="11906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600">
                <a:solidFill>
                  <a:srgbClr val="FF0000"/>
                </a:solidFill>
                <a:ea typeface="宋体" pitchFamily="2" charset="-122"/>
              </a:rPr>
              <a:t>Free Oxygen Radical</a:t>
            </a:r>
            <a:endParaRPr lang="zh-CN" altLang="en-US" sz="3600" baseline="-2500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44757" name="Text Box 21"/>
          <p:cNvSpPr txBox="1">
            <a:spLocks noChangeArrowheads="1"/>
          </p:cNvSpPr>
          <p:nvPr/>
        </p:nvSpPr>
        <p:spPr bwMode="auto">
          <a:xfrm>
            <a:off x="609600" y="1447800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Alcohol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4758" name="Text Box 22"/>
          <p:cNvSpPr txBox="1">
            <a:spLocks noChangeArrowheads="1"/>
          </p:cNvSpPr>
          <p:nvPr/>
        </p:nvSpPr>
        <p:spPr bwMode="auto">
          <a:xfrm>
            <a:off x="3962400" y="1447800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Aldehyde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59" name="Text Box 23"/>
          <p:cNvSpPr txBox="1">
            <a:spLocks noChangeArrowheads="1"/>
          </p:cNvSpPr>
          <p:nvPr/>
        </p:nvSpPr>
        <p:spPr bwMode="auto">
          <a:xfrm>
            <a:off x="6934200" y="6248400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Carboxilic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44760" name="Text Box 24"/>
          <p:cNvSpPr txBox="1">
            <a:spLocks noChangeArrowheads="1"/>
          </p:cNvSpPr>
          <p:nvPr/>
        </p:nvSpPr>
        <p:spPr bwMode="auto">
          <a:xfrm>
            <a:off x="6705600" y="1828800"/>
            <a:ext cx="2133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Aerobic and Anaerobic fermentation</a:t>
            </a:r>
          </a:p>
        </p:txBody>
      </p:sp>
      <p:sp>
        <p:nvSpPr>
          <p:cNvPr id="244761" name="Text Box 25"/>
          <p:cNvSpPr txBox="1">
            <a:spLocks noChangeArrowheads="1"/>
          </p:cNvSpPr>
          <p:nvPr/>
        </p:nvSpPr>
        <p:spPr bwMode="auto">
          <a:xfrm>
            <a:off x="4724400" y="2438400"/>
            <a:ext cx="76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>
                <a:ea typeface="宋体" pitchFamily="2" charset="-122"/>
              </a:rPr>
              <a:t>II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/>
          </a:p>
        </p:txBody>
      </p:sp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0" y="1066800"/>
            <a:ext cx="31242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/>
            <a:r>
              <a:rPr lang="en-US" sz="2600" b="0">
                <a:latin typeface="Arial Rounded MT Bold" pitchFamily="34" charset="0"/>
              </a:rPr>
              <a:t>Our Earth is getting warmer and warmer each day. This effect is known as ‘</a:t>
            </a:r>
            <a:r>
              <a:rPr lang="en-US" sz="2600" b="0">
                <a:solidFill>
                  <a:srgbClr val="FF3300"/>
                </a:solidFill>
                <a:latin typeface="Arial Rounded MT Bold" pitchFamily="34" charset="0"/>
              </a:rPr>
              <a:t>Global Warming</a:t>
            </a:r>
            <a:r>
              <a:rPr lang="en-US" sz="2600" b="0">
                <a:solidFill>
                  <a:srgbClr val="666699"/>
                </a:solidFill>
                <a:latin typeface="Arial Rounded MT Bold" pitchFamily="34" charset="0"/>
              </a:rPr>
              <a:t>’.</a:t>
            </a:r>
            <a:r>
              <a:rPr lang="en-US" sz="2800" b="0">
                <a:solidFill>
                  <a:srgbClr val="666699"/>
                </a:solidFill>
                <a:latin typeface="Arial Rounded MT Bold" pitchFamily="34" charset="0"/>
              </a:rPr>
              <a:t> </a:t>
            </a:r>
          </a:p>
        </p:txBody>
      </p:sp>
      <p:pic>
        <p:nvPicPr>
          <p:cNvPr id="304132" name="Picture 4" descr="04 Hot Ea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0"/>
            <a:ext cx="2743200" cy="2832100"/>
          </a:xfrm>
          <a:prstGeom prst="rect">
            <a:avLst/>
          </a:prstGeom>
          <a:noFill/>
        </p:spPr>
      </p:pic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0" y="-31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solidFill>
                  <a:srgbClr val="FF0000"/>
                </a:solidFill>
                <a:latin typeface="Arial Rounded MT Bold" pitchFamily="34" charset="0"/>
              </a:rPr>
              <a:t>INTRODUCTION</a:t>
            </a:r>
          </a:p>
        </p:txBody>
      </p:sp>
      <p:pic>
        <p:nvPicPr>
          <p:cNvPr id="304134" name="Picture 6" descr="03 Global Tempera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762000"/>
            <a:ext cx="5715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05200"/>
            <a:ext cx="9144000" cy="1139825"/>
          </a:xfrm>
          <a:noFill/>
        </p:spPr>
        <p:txBody>
          <a:bodyPr/>
          <a:lstStyle/>
          <a:p>
            <a:r>
              <a:rPr lang="en-US" sz="4000" smtClean="0">
                <a:effectLst/>
              </a:rPr>
              <a:t>  </a:t>
            </a:r>
            <a:r>
              <a:rPr lang="en-US" sz="4000" b="1" smtClean="0">
                <a:effectLst/>
              </a:rPr>
              <a:t>Glucose       Ethanol      Acetic Acid</a:t>
            </a:r>
          </a:p>
        </p:txBody>
      </p:sp>
      <p:sp>
        <p:nvSpPr>
          <p:cNvPr id="243715" name="Line 3"/>
          <p:cNvSpPr>
            <a:spLocks noChangeShapeType="1"/>
          </p:cNvSpPr>
          <p:nvPr/>
        </p:nvSpPr>
        <p:spPr bwMode="auto">
          <a:xfrm flipV="1">
            <a:off x="4495800" y="28956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3716" name="Line 4"/>
          <p:cNvSpPr>
            <a:spLocks noChangeShapeType="1"/>
          </p:cNvSpPr>
          <p:nvPr/>
        </p:nvSpPr>
        <p:spPr bwMode="auto">
          <a:xfrm>
            <a:off x="4495800" y="4572000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3429000" y="5715000"/>
            <a:ext cx="2743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Methanol </a:t>
            </a:r>
          </a:p>
        </p:txBody>
      </p:sp>
      <p:sp>
        <p:nvSpPr>
          <p:cNvPr id="243718" name="Text Box 6"/>
          <p:cNvSpPr txBox="1">
            <a:spLocks noChangeArrowheads="1"/>
          </p:cNvSpPr>
          <p:nvPr/>
        </p:nvSpPr>
        <p:spPr bwMode="auto">
          <a:xfrm>
            <a:off x="3429000" y="1981200"/>
            <a:ext cx="2743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Alcohol</a:t>
            </a:r>
          </a:p>
        </p:txBody>
      </p:sp>
      <p:sp>
        <p:nvSpPr>
          <p:cNvPr id="243719" name="Line 7"/>
          <p:cNvSpPr>
            <a:spLocks noChangeShapeType="1"/>
          </p:cNvSpPr>
          <p:nvPr/>
        </p:nvSpPr>
        <p:spPr bwMode="auto">
          <a:xfrm flipV="1">
            <a:off x="2743200" y="4038600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3720" name="Line 8"/>
          <p:cNvSpPr>
            <a:spLocks noChangeShapeType="1"/>
          </p:cNvSpPr>
          <p:nvPr/>
        </p:nvSpPr>
        <p:spPr bwMode="auto">
          <a:xfrm flipV="1">
            <a:off x="5486400" y="4114800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3721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>
                <a:solidFill>
                  <a:srgbClr val="FF3300"/>
                </a:solidFill>
              </a:rPr>
              <a:t>Enzyme (CH3COOH + Amino Acid + Hormone + Mineral Salt + Vitamin )</a:t>
            </a:r>
          </a:p>
        </p:txBody>
      </p:sp>
      <p:sp>
        <p:nvSpPr>
          <p:cNvPr id="243722" name="Line 10"/>
          <p:cNvSpPr>
            <a:spLocks noChangeShapeType="1"/>
          </p:cNvSpPr>
          <p:nvPr/>
        </p:nvSpPr>
        <p:spPr bwMode="auto">
          <a:xfrm flipV="1">
            <a:off x="7696200" y="1676400"/>
            <a:ext cx="0" cy="1905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92213"/>
            <a:ext cx="8610600" cy="4217987"/>
          </a:xfrm>
        </p:spPr>
        <p:txBody>
          <a:bodyPr/>
          <a:lstStyle/>
          <a:p>
            <a:pPr algn="l" eaLnBrk="1" hangingPunct="1"/>
            <a:r>
              <a:rPr lang="zh-CN" altLang="en-US" sz="4800" smtClean="0">
                <a:effectLst/>
                <a:ea typeface="宋体" pitchFamily="2" charset="-122"/>
              </a:rPr>
              <a:t>酵素能</a:t>
            </a:r>
            <a:br>
              <a:rPr lang="zh-CN" altLang="en-US" sz="4800" smtClean="0">
                <a:effectLst/>
                <a:ea typeface="宋体" pitchFamily="2" charset="-122"/>
              </a:rPr>
            </a:br>
            <a:r>
              <a:rPr lang="zh-CN" altLang="en-US" sz="4800" b="1" smtClean="0">
                <a:solidFill>
                  <a:srgbClr val="FFFF00"/>
                </a:solidFill>
                <a:effectLst/>
                <a:ea typeface="宋体" pitchFamily="2" charset="-122"/>
              </a:rPr>
              <a:t>自然</a:t>
            </a:r>
            <a:r>
              <a:rPr lang="zh-CN" altLang="en-US" sz="4800" smtClean="0">
                <a:solidFill>
                  <a:schemeClr val="tx1"/>
                </a:solidFill>
                <a:effectLst/>
                <a:ea typeface="宋体" pitchFamily="2" charset="-122"/>
              </a:rPr>
              <a:t>有效</a:t>
            </a:r>
            <a:r>
              <a:rPr lang="zh-CN" altLang="en-US" sz="4800" b="1" smtClean="0">
                <a:solidFill>
                  <a:schemeClr val="hlink"/>
                </a:solidFill>
                <a:effectLst/>
                <a:ea typeface="宋体" pitchFamily="2" charset="-122"/>
              </a:rPr>
              <a:t>分解</a:t>
            </a:r>
            <a:r>
              <a:rPr lang="zh-CN" altLang="en-US" sz="4800" smtClean="0">
                <a:solidFill>
                  <a:schemeClr val="tx1"/>
                </a:solidFill>
                <a:effectLst/>
                <a:ea typeface="宋体" pitchFamily="2" charset="-122"/>
              </a:rPr>
              <a:t>和</a:t>
            </a:r>
            <a:r>
              <a:rPr lang="zh-CN" altLang="en-US" sz="4800" b="1" smtClean="0">
                <a:solidFill>
                  <a:schemeClr val="hlink"/>
                </a:solidFill>
                <a:effectLst/>
                <a:ea typeface="宋体" pitchFamily="2" charset="-122"/>
              </a:rPr>
              <a:t>消灭</a:t>
            </a:r>
            <a:r>
              <a:rPr lang="zh-CN" altLang="en-US" sz="4800" smtClean="0">
                <a:solidFill>
                  <a:schemeClr val="tx1"/>
                </a:solidFill>
                <a:effectLst/>
                <a:ea typeface="宋体" pitchFamily="2" charset="-122"/>
              </a:rPr>
              <a:t>有害的微生物和人工化学污染物</a:t>
            </a:r>
            <a:r>
              <a:rPr lang="zh-CN" altLang="en-US" sz="4800" smtClean="0">
                <a:effectLst/>
                <a:ea typeface="宋体" pitchFamily="2" charset="-122"/>
              </a:rPr>
              <a:t>。</a:t>
            </a:r>
            <a:br>
              <a:rPr lang="zh-CN" altLang="en-US" sz="4800" smtClean="0">
                <a:effectLst/>
                <a:ea typeface="宋体" pitchFamily="2" charset="-122"/>
              </a:rPr>
            </a:br>
            <a:r>
              <a:rPr lang="zh-CN" altLang="en-US" sz="4800" smtClean="0">
                <a:effectLst/>
                <a:ea typeface="宋体" pitchFamily="2" charset="-122"/>
              </a:rPr>
              <a:t/>
            </a:r>
            <a:br>
              <a:rPr lang="zh-CN" altLang="en-US" sz="4800" smtClean="0">
                <a:effectLst/>
                <a:ea typeface="宋体" pitchFamily="2" charset="-122"/>
              </a:rPr>
            </a:br>
            <a:r>
              <a:rPr lang="en-US" altLang="zh-CN" sz="4800" smtClean="0">
                <a:solidFill>
                  <a:srgbClr val="FFFF00"/>
                </a:solidFill>
                <a:effectLst/>
                <a:ea typeface="宋体" pitchFamily="2" charset="-122"/>
              </a:rPr>
              <a:t>Enzyme</a:t>
            </a:r>
            <a:r>
              <a:rPr lang="en-US" altLang="zh-CN" sz="4800" smtClean="0">
                <a:effectLst/>
                <a:ea typeface="宋体" pitchFamily="2" charset="-122"/>
              </a:rPr>
              <a:t> has anti bacterial and anti-viral effects. It can also remove  chemical pollutants easily and is a popular household cleanser.</a:t>
            </a:r>
            <a:endParaRPr lang="en-US" sz="4800" smtClean="0">
              <a:effectLst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5516563"/>
          </a:xfrm>
          <a:solidFill>
            <a:schemeClr val="hlink"/>
          </a:solidFill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chemeClr val="bg1"/>
                </a:solidFill>
              </a:rPr>
              <a:t>Save the earth with the waste product from our kitchen</a:t>
            </a:r>
            <a:br>
              <a:rPr lang="en-US" sz="6000" b="1" smtClean="0">
                <a:solidFill>
                  <a:schemeClr val="bg1"/>
                </a:solidFill>
              </a:rPr>
            </a:br>
            <a:r>
              <a:rPr lang="en-US" sz="6000" b="1" smtClean="0">
                <a:solidFill>
                  <a:srgbClr val="0000FF"/>
                </a:solidFill>
              </a:rPr>
              <a:t> </a:t>
            </a:r>
            <a:r>
              <a:rPr lang="en-US" sz="4000" b="1" smtClean="0">
                <a:solidFill>
                  <a:srgbClr val="CC3300"/>
                </a:solidFill>
                <a:effectLst/>
                <a:ea typeface="Arial Unicode MS" pitchFamily="34" charset="-128"/>
                <a:cs typeface="Arial Unicode MS" pitchFamily="34" charset="-128"/>
              </a:rPr>
              <a:t>Mankind can live in toxic free environment and enjoy            non toxic food.</a:t>
            </a:r>
            <a:r>
              <a:rPr lang="en-US" sz="6000" b="1" smtClean="0">
                <a:solidFill>
                  <a:srgbClr val="CC33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Oval 2"/>
          <p:cNvSpPr>
            <a:spLocks noChangeArrowheads="1"/>
          </p:cNvSpPr>
          <p:nvPr/>
        </p:nvSpPr>
        <p:spPr bwMode="auto">
          <a:xfrm>
            <a:off x="304800" y="381000"/>
            <a:ext cx="3200400" cy="3200400"/>
          </a:xfrm>
          <a:prstGeom prst="ellipse">
            <a:avLst/>
          </a:prstGeom>
          <a:noFill/>
          <a:ln w="28575" cap="sq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</a:rPr>
              <a:t>GAEBAGE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</a:rPr>
              <a:t>ENZYME</a:t>
            </a:r>
          </a:p>
        </p:txBody>
      </p:sp>
      <p:sp>
        <p:nvSpPr>
          <p:cNvPr id="249859" name="Rectangle 3"/>
          <p:cNvSpPr>
            <a:spLocks noChangeArrowheads="1"/>
          </p:cNvSpPr>
          <p:nvPr/>
        </p:nvSpPr>
        <p:spPr bwMode="auto">
          <a:xfrm>
            <a:off x="5181600" y="2819400"/>
            <a:ext cx="3657600" cy="990600"/>
          </a:xfrm>
          <a:prstGeom prst="rect">
            <a:avLst/>
          </a:prstGeom>
          <a:noFill/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3600">
                <a:solidFill>
                  <a:srgbClr val="FFFF00"/>
                </a:solidFill>
              </a:rPr>
              <a:t>Personal Health</a:t>
            </a:r>
          </a:p>
        </p:txBody>
      </p:sp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5181600" y="304800"/>
            <a:ext cx="3048000" cy="914400"/>
          </a:xfrm>
          <a:prstGeom prst="rect">
            <a:avLst/>
          </a:prstGeom>
          <a:noFill/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3600">
                <a:solidFill>
                  <a:srgbClr val="FFFF00"/>
                </a:solidFill>
              </a:rPr>
              <a:t>Agriculture</a:t>
            </a:r>
          </a:p>
        </p:txBody>
      </p:sp>
      <p:sp>
        <p:nvSpPr>
          <p:cNvPr id="249861" name="Rectangle 5"/>
          <p:cNvSpPr>
            <a:spLocks noChangeArrowheads="1"/>
          </p:cNvSpPr>
          <p:nvPr/>
        </p:nvSpPr>
        <p:spPr bwMode="auto">
          <a:xfrm>
            <a:off x="5181600" y="1600200"/>
            <a:ext cx="3048000" cy="914400"/>
          </a:xfrm>
          <a:prstGeom prst="rect">
            <a:avLst/>
          </a:prstGeom>
          <a:noFill/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3600">
                <a:solidFill>
                  <a:srgbClr val="FFFF00"/>
                </a:solidFill>
              </a:rPr>
              <a:t>Environment</a:t>
            </a:r>
          </a:p>
        </p:txBody>
      </p:sp>
      <p:sp>
        <p:nvSpPr>
          <p:cNvPr id="249862" name="Line 6"/>
          <p:cNvSpPr>
            <a:spLocks noChangeShapeType="1"/>
          </p:cNvSpPr>
          <p:nvPr/>
        </p:nvSpPr>
        <p:spPr bwMode="auto">
          <a:xfrm flipV="1">
            <a:off x="3505200" y="838200"/>
            <a:ext cx="1600200" cy="1143000"/>
          </a:xfrm>
          <a:prstGeom prst="line">
            <a:avLst/>
          </a:prstGeom>
          <a:noFill/>
          <a:ln w="12700" cap="sq">
            <a:solidFill>
              <a:schemeClr val="hlink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9863" name="Line 7"/>
          <p:cNvSpPr>
            <a:spLocks noChangeShapeType="1"/>
          </p:cNvSpPr>
          <p:nvPr/>
        </p:nvSpPr>
        <p:spPr bwMode="auto">
          <a:xfrm>
            <a:off x="3505200" y="1981200"/>
            <a:ext cx="1600200" cy="0"/>
          </a:xfrm>
          <a:prstGeom prst="line">
            <a:avLst/>
          </a:prstGeom>
          <a:noFill/>
          <a:ln w="12700" cap="sq">
            <a:solidFill>
              <a:schemeClr val="hlink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9864" name="Line 8"/>
          <p:cNvSpPr>
            <a:spLocks noChangeShapeType="1"/>
          </p:cNvSpPr>
          <p:nvPr/>
        </p:nvSpPr>
        <p:spPr bwMode="auto">
          <a:xfrm>
            <a:off x="3505200" y="1981200"/>
            <a:ext cx="1600200" cy="1295400"/>
          </a:xfrm>
          <a:prstGeom prst="line">
            <a:avLst/>
          </a:prstGeom>
          <a:noFill/>
          <a:ln w="12700" cap="sq">
            <a:solidFill>
              <a:schemeClr val="hlink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9865" name="Text Box 9"/>
          <p:cNvSpPr txBox="1">
            <a:spLocks noChangeArrowheads="1"/>
          </p:cNvSpPr>
          <p:nvPr/>
        </p:nvSpPr>
        <p:spPr bwMode="auto">
          <a:xfrm>
            <a:off x="914400" y="3886200"/>
            <a:ext cx="7467600" cy="2800350"/>
          </a:xfrm>
          <a:prstGeom prst="rect">
            <a:avLst/>
          </a:prstGeom>
          <a:solidFill>
            <a:schemeClr val="hlink"/>
          </a:solidFill>
          <a:ln w="28575" cap="sq">
            <a:solidFill>
              <a:srgbClr val="99CC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3300"/>
                </a:solidFill>
              </a:rPr>
              <a:t>FOR BETTER HEALTH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3300"/>
                </a:solidFill>
              </a:rPr>
              <a:t>AND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3300"/>
                </a:solidFill>
              </a:rPr>
              <a:t>CLEAN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838200"/>
            <a:ext cx="8305800" cy="4724400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en-US" sz="8800" b="1" smtClean="0">
                <a:solidFill>
                  <a:schemeClr val="bg1"/>
                </a:solidFill>
                <a:effectLst/>
              </a:rPr>
              <a:t>Agriculture</a:t>
            </a:r>
            <a:endParaRPr lang="en-US" sz="9600" b="1" smtClean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362200"/>
            <a:ext cx="4535488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362200"/>
            <a:ext cx="46482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91400" cy="1739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/>
              <a:t>Spray Enzyme surrounding animal farm to reduce infection / insects away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57200" y="5546725"/>
            <a:ext cx="8686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It is proven that the farm is less smell and flies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Adding Enzyme in the Feed</a:t>
            </a:r>
          </a:p>
        </p:txBody>
      </p:sp>
      <p:pic>
        <p:nvPicPr>
          <p:cNvPr id="43011" name="Picture 3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438400"/>
            <a:ext cx="452913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438400"/>
            <a:ext cx="450691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28600" y="57150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Enzyme mixed with dry stuff         Enzyme mixed with grass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4" descr="15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3163888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 descr="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048000"/>
            <a:ext cx="443865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3750" name="Rectangle 6"/>
          <p:cNvSpPr>
            <a:spLocks noChangeArrowheads="1"/>
          </p:cNvSpPr>
          <p:nvPr/>
        </p:nvSpPr>
        <p:spPr bwMode="auto">
          <a:xfrm>
            <a:off x="533400" y="2286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Enzyme is added into the water </a:t>
            </a:r>
            <a:b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feed the animals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667000"/>
            <a:ext cx="4648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 descr="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8988" y="2667000"/>
            <a:ext cx="43164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5797" name="Rectangle 5"/>
          <p:cNvSpPr>
            <a:spLocks noChangeArrowheads="1"/>
          </p:cNvSpPr>
          <p:nvPr/>
        </p:nvSpPr>
        <p:spPr bwMode="auto">
          <a:xfrm>
            <a:off x="457200" y="838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Natural feeding for plant from the Animals Manure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YOKEEYA2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384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1219200" y="5715000"/>
            <a:ext cx="28194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Month</a:t>
            </a:r>
            <a:r>
              <a:rPr lang="en-US" altLang="zh-CN">
                <a:ea typeface="宋体" pitchFamily="2" charset="-122"/>
              </a:rPr>
              <a:t> after use enzyme</a:t>
            </a:r>
            <a:endParaRPr lang="en-US"/>
          </a:p>
        </p:txBody>
      </p:sp>
      <p:pic>
        <p:nvPicPr>
          <p:cNvPr id="51204" name="Picture 5" descr="YOKEEYA2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4193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6"/>
          <p:cNvSpPr txBox="1">
            <a:spLocks noChangeArrowheads="1"/>
          </p:cNvSpPr>
          <p:nvPr/>
        </p:nvSpPr>
        <p:spPr bwMode="auto">
          <a:xfrm>
            <a:off x="5410200" y="5638800"/>
            <a:ext cx="27432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Month</a:t>
            </a:r>
          </a:p>
        </p:txBody>
      </p:sp>
      <p:sp>
        <p:nvSpPr>
          <p:cNvPr id="547848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The transformation of unfertilized sandy land to prosperous healthy farm 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/>
          </a:p>
        </p:txBody>
      </p:sp>
      <p:sp>
        <p:nvSpPr>
          <p:cNvPr id="305155" name="Rectangle 3"/>
          <p:cNvSpPr>
            <a:spLocks noChangeArrowheads="1"/>
          </p:cNvSpPr>
          <p:nvPr/>
        </p:nvSpPr>
        <p:spPr bwMode="auto">
          <a:xfrm>
            <a:off x="0" y="-31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solidFill>
                  <a:srgbClr val="FF0000"/>
                </a:solidFill>
                <a:latin typeface="Arial Rounded MT Bold" pitchFamily="34" charset="0"/>
              </a:rPr>
              <a:t>THE MAIN CAUSE:  The Greenhouse Gases</a:t>
            </a:r>
          </a:p>
        </p:txBody>
      </p:sp>
      <p:sp>
        <p:nvSpPr>
          <p:cNvPr id="305156" name="Rectangle 4"/>
          <p:cNvSpPr>
            <a:spLocks noChangeArrowheads="1"/>
          </p:cNvSpPr>
          <p:nvPr/>
        </p:nvSpPr>
        <p:spPr bwMode="auto">
          <a:xfrm>
            <a:off x="76200" y="641350"/>
            <a:ext cx="914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 sz="2400" b="0">
                <a:latin typeface="Arial Rounded MT Bold" pitchFamily="34" charset="0"/>
              </a:rPr>
              <a:t>Human activities have built a thick blanket of harmful gases around our Earth. These gases are known as </a:t>
            </a:r>
          </a:p>
          <a:p>
            <a:pPr eaLnBrk="1" hangingPunct="1"/>
            <a:r>
              <a:rPr lang="en-US" sz="2400" b="0">
                <a:latin typeface="Arial Rounded MT Bold" pitchFamily="34" charset="0"/>
              </a:rPr>
              <a:t>‘The Greenhouse Gases’.</a:t>
            </a:r>
          </a:p>
        </p:txBody>
      </p:sp>
      <p:sp>
        <p:nvSpPr>
          <p:cNvPr id="305157" name="Rectangle 5"/>
          <p:cNvSpPr>
            <a:spLocks noChangeArrowheads="1"/>
          </p:cNvSpPr>
          <p:nvPr/>
        </p:nvSpPr>
        <p:spPr bwMode="auto">
          <a:xfrm>
            <a:off x="0" y="6386513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 b="0">
                <a:latin typeface="Arial Rounded MT Bold" pitchFamily="34" charset="0"/>
              </a:rPr>
              <a:t> </a:t>
            </a:r>
            <a:r>
              <a:rPr lang="en-US" sz="2000" b="0">
                <a:latin typeface="Arial Rounded MT Bold" pitchFamily="34" charset="0"/>
              </a:rPr>
              <a:t>coal power plant  (carbon dioxide)      exhaust smoke  (carbon monoxide)</a:t>
            </a:r>
          </a:p>
        </p:txBody>
      </p:sp>
      <p:pic>
        <p:nvPicPr>
          <p:cNvPr id="9" name="Picture 8" descr="s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450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The progress of the plantation in the sandy soil land  </a:t>
            </a:r>
          </a:p>
        </p:txBody>
      </p:sp>
      <p:pic>
        <p:nvPicPr>
          <p:cNvPr id="52227" name="Picture 3" descr="YOKEEYA4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828800"/>
            <a:ext cx="4216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YOKEEYA4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28800"/>
            <a:ext cx="4089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143000" y="5105400"/>
            <a:ext cx="26670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Month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334000" y="5029200"/>
            <a:ext cx="28194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/>
              <a:t>4</a:t>
            </a:r>
            <a:r>
              <a:rPr lang="en-US" baseline="30000"/>
              <a:t>th</a:t>
            </a:r>
            <a:r>
              <a:rPr lang="en-US"/>
              <a:t> Month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62000" y="5562600"/>
            <a:ext cx="792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/>
              <a:t>With Enzyme, the vegetable are grow and put into market earlier.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wooi peng tr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Line 5"/>
          <p:cNvSpPr>
            <a:spLocks noChangeShapeType="1"/>
          </p:cNvSpPr>
          <p:nvPr/>
        </p:nvSpPr>
        <p:spPr bwMode="auto">
          <a:xfrm>
            <a:off x="2286000" y="2209800"/>
            <a:ext cx="3352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2" name="Line 6"/>
          <p:cNvSpPr>
            <a:spLocks noChangeShapeType="1"/>
          </p:cNvSpPr>
          <p:nvPr/>
        </p:nvSpPr>
        <p:spPr bwMode="auto">
          <a:xfrm flipV="1">
            <a:off x="4038600" y="2819400"/>
            <a:ext cx="15240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5562600" y="381000"/>
            <a:ext cx="3581400" cy="624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ea typeface="宋体" pitchFamily="2" charset="-122"/>
              </a:rPr>
              <a:t>These two branches are newly grown after watering with enzyme. It is healthier, greener &amp; bigger.</a:t>
            </a:r>
          </a:p>
          <a:p>
            <a:pPr>
              <a:spcBef>
                <a:spcPct val="50000"/>
              </a:spcBef>
            </a:pPr>
            <a:r>
              <a:rPr lang="zh-CN" altLang="en-US" sz="4000">
                <a:solidFill>
                  <a:srgbClr val="FFFF00"/>
                </a:solidFill>
                <a:ea typeface="宋体" pitchFamily="2" charset="-122"/>
              </a:rPr>
              <a:t>使用酵素后新长出茎干和叶子比原本树身大和壮</a:t>
            </a:r>
            <a:r>
              <a:rPr lang="zh-CN" altLang="en-US" sz="3200">
                <a:solidFill>
                  <a:srgbClr val="FFFF00"/>
                </a:solidFill>
                <a:ea typeface="宋体" pitchFamily="2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22367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These Orchid are sprayed with enzyme once a week. The enzyme help to boost the process of blossom</a:t>
            </a:r>
          </a:p>
        </p:txBody>
      </p:sp>
      <p:pic>
        <p:nvPicPr>
          <p:cNvPr id="54275" name="Picture 3" descr="Orkid using enzy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00400"/>
            <a:ext cx="43434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b="0"/>
              <a:t> </a:t>
            </a:r>
          </a:p>
        </p:txBody>
      </p:sp>
      <p:pic>
        <p:nvPicPr>
          <p:cNvPr id="54277" name="Picture 5" descr="orchid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00400"/>
            <a:ext cx="434340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304800"/>
            <a:ext cx="36576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The root are also stronger after sprayed with enzyme.</a:t>
            </a:r>
          </a:p>
        </p:txBody>
      </p:sp>
      <p:pic>
        <p:nvPicPr>
          <p:cNvPr id="55299" name="Picture 3" descr="orchid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42179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277813"/>
            <a:ext cx="3048000" cy="5741987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With Enzyme 60% Orchid is flowering every time.</a:t>
            </a:r>
          </a:p>
        </p:txBody>
      </p:sp>
      <p:pic>
        <p:nvPicPr>
          <p:cNvPr id="56323" name="Picture 4" descr="Singapore trip 0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412" y="76200"/>
            <a:ext cx="536098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pic>
        <p:nvPicPr>
          <p:cNvPr id="186372" name="Picture 4" descr="PICT25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 descr="after use enzyme for Dargoon friu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5143500" cy="6858000"/>
          </a:xfrm>
          <a:prstGeom prst="rect">
            <a:avLst/>
          </a:prstGeom>
          <a:noFill/>
        </p:spPr>
      </p:pic>
      <p:sp>
        <p:nvSpPr>
          <p:cNvPr id="184327" name="Rectangle 7"/>
          <p:cNvSpPr>
            <a:spLocks noGrp="1" noChangeArrowheads="1"/>
          </p:cNvSpPr>
          <p:nvPr>
            <p:ph type="title"/>
          </p:nvPr>
        </p:nvSpPr>
        <p:spPr>
          <a:xfrm>
            <a:off x="5791200" y="3813175"/>
            <a:ext cx="3124200" cy="1139825"/>
          </a:xfrm>
          <a:noFill/>
          <a:ln/>
        </p:spPr>
        <p:txBody>
          <a:bodyPr/>
          <a:lstStyle/>
          <a:p>
            <a:r>
              <a:rPr lang="en-US" sz="4000" b="1" smtClean="0">
                <a:effectLst/>
              </a:rPr>
              <a:t>Nearly 900g per fruit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>
              <a:ea typeface="宋体" pitchFamily="2" charset="-122"/>
            </a:endParaRPr>
          </a:p>
        </p:txBody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9396" name="Picture 4" descr="P51802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-471488" y="381000"/>
            <a:ext cx="96154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No artificial fertilizer and chemical is using in this farm. </a:t>
            </a:r>
          </a:p>
          <a:p>
            <a:pPr algn="ctr"/>
            <a:r>
              <a:rPr lang="en-US" sz="2800">
                <a:solidFill>
                  <a:srgbClr val="FF0000"/>
                </a:solidFill>
              </a:rPr>
              <a:t>The tree growth very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0420" name="Picture 4" descr="P51802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0" y="-228600"/>
            <a:ext cx="9677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With Enzyme the fruits is increase.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44" name="Picture 4" descr="P51802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81000" y="2286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With Enzyme the vegetable growth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ChangeArrowheads="1"/>
          </p:cNvSpPr>
          <p:nvPr/>
        </p:nvSpPr>
        <p:spPr bwMode="auto">
          <a:xfrm>
            <a:off x="0" y="29718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b="0">
                <a:latin typeface="Arial Rounded MT Bold" pitchFamily="34" charset="0"/>
              </a:rPr>
              <a:t> </a:t>
            </a:r>
            <a:r>
              <a:rPr lang="en-US" sz="2000" b="0">
                <a:latin typeface="Arial Rounded MT Bold" pitchFamily="34" charset="0"/>
              </a:rPr>
              <a:t>raising farm animals (methane)             chemical fertilizer (nitrous oxide) </a:t>
            </a:r>
          </a:p>
        </p:txBody>
      </p:sp>
      <p:sp>
        <p:nvSpPr>
          <p:cNvPr id="306179" name="Rectangle 3"/>
          <p:cNvSpPr>
            <a:spLocks noChangeArrowheads="1"/>
          </p:cNvSpPr>
          <p:nvPr/>
        </p:nvSpPr>
        <p:spPr bwMode="auto">
          <a:xfrm>
            <a:off x="0" y="641508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 b="0">
                <a:latin typeface="Arial Rounded MT Bold" pitchFamily="34" charset="0"/>
              </a:rPr>
              <a:t>refrigerants  (CFC </a:t>
            </a:r>
            <a:r>
              <a:rPr lang="en-US" sz="1600" b="0">
                <a:latin typeface="Arial Rounded MT Bold" pitchFamily="34" charset="0"/>
              </a:rPr>
              <a:t>chlorofluorocarbons</a:t>
            </a:r>
            <a:r>
              <a:rPr lang="en-US" sz="2000" b="0">
                <a:latin typeface="Arial Rounded MT Bold" pitchFamily="34" charset="0"/>
              </a:rPr>
              <a:t>)     deforestation (reduced of oxygen) </a:t>
            </a:r>
          </a:p>
        </p:txBody>
      </p:sp>
      <p:pic>
        <p:nvPicPr>
          <p:cNvPr id="306180" name="Picture 4" descr="05 Spray Fertiliz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800" y="0"/>
            <a:ext cx="4521200" cy="2921000"/>
          </a:xfrm>
          <a:prstGeom prst="rect">
            <a:avLst/>
          </a:prstGeom>
          <a:noFill/>
        </p:spPr>
      </p:pic>
      <p:pic>
        <p:nvPicPr>
          <p:cNvPr id="306181" name="Picture 5" descr="05 Catt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21200" cy="2921000"/>
          </a:xfrm>
          <a:prstGeom prst="rect">
            <a:avLst/>
          </a:prstGeom>
          <a:noFill/>
        </p:spPr>
      </p:pic>
      <p:pic>
        <p:nvPicPr>
          <p:cNvPr id="306182" name="Picture 6" descr="05 Refrigeran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05200"/>
            <a:ext cx="4521200" cy="2921000"/>
          </a:xfrm>
          <a:prstGeom prst="rect">
            <a:avLst/>
          </a:prstGeom>
          <a:noFill/>
        </p:spPr>
      </p:pic>
      <p:pic>
        <p:nvPicPr>
          <p:cNvPr id="306183" name="Picture 7" descr="05 Deforestat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0900" y="3505200"/>
            <a:ext cx="4483100" cy="292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2468" name="Picture 4" descr="P51803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95400" y="-76200"/>
            <a:ext cx="10439400" cy="78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114800" y="228600"/>
            <a:ext cx="4648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The period of vegetable growth is shorten, but the vegetable is sweets and big.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3492" name="Picture 4" descr="DSCN17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505200" y="5486400"/>
            <a:ext cx="617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Harden soil, nothing can growth.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4" descr="DSCN17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0" y="5029200"/>
            <a:ext cx="518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Treat with Enzyme the soil is soft and rich.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DSCN18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19200"/>
            <a:ext cx="7196138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762000" y="0"/>
            <a:ext cx="838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The pound after treat with enzyme          the water is stay.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dr joean 7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9060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228600" y="381000"/>
            <a:ext cx="8915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Before treat by enzyme water always dry up.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smtClean="0">
                <a:solidFill>
                  <a:schemeClr val="tx1"/>
                </a:solidFill>
                <a:ea typeface="宋体" pitchFamily="2" charset="-122"/>
              </a:rPr>
              <a:t>The</a:t>
            </a:r>
            <a:r>
              <a:rPr lang="en-US" sz="4000" smtClean="0">
                <a:solidFill>
                  <a:schemeClr val="tx1"/>
                </a:solidFill>
              </a:rPr>
              <a:t> to use</a:t>
            </a:r>
            <a:r>
              <a:rPr lang="en-US" sz="4000" smtClean="0"/>
              <a:t> </a:t>
            </a:r>
            <a:r>
              <a:rPr lang="en-US" sz="4000" smtClean="0">
                <a:solidFill>
                  <a:schemeClr val="tx1"/>
                </a:solidFill>
                <a:effectLst/>
              </a:rPr>
              <a:t>of  Garbage ENZYME </a:t>
            </a:r>
            <a:br>
              <a:rPr lang="en-US" sz="4000" smtClean="0">
                <a:solidFill>
                  <a:schemeClr val="tx1"/>
                </a:solidFill>
                <a:effectLst/>
              </a:rPr>
            </a:br>
            <a:r>
              <a:rPr lang="zh-CN" altLang="en-US" sz="4000" b="1" smtClean="0">
                <a:solidFill>
                  <a:schemeClr val="tx1"/>
                </a:solidFill>
                <a:effectLst/>
                <a:ea typeface="宋体" pitchFamily="2" charset="-122"/>
              </a:rPr>
              <a:t>环保酵素的用法</a:t>
            </a:r>
            <a:r>
              <a:rPr lang="zh-CN" altLang="en-US" sz="4000" smtClean="0">
                <a:solidFill>
                  <a:schemeClr val="tx1"/>
                </a:solidFill>
                <a:ea typeface="宋体" pitchFamily="2" charset="-122"/>
              </a:rPr>
              <a:t> </a:t>
            </a:r>
            <a:r>
              <a:rPr lang="en-US" sz="4000" smtClean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304800" y="2743200"/>
            <a:ext cx="8534400" cy="3873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 eaLnBrk="1" hangingPunct="1">
              <a:buFontTx/>
              <a:buAutoNum type="arabicPeriod"/>
            </a:pPr>
            <a:r>
              <a:rPr lang="en-US" altLang="zh-CN" sz="28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F</a:t>
            </a:r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or fertilizer</a:t>
            </a:r>
            <a:r>
              <a:rPr lang="en-US" altLang="zh-CN" sz="28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&amp; pesticide </a:t>
            </a:r>
            <a:r>
              <a:rPr lang="en-US" altLang="zh-CN" sz="28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			</a:t>
            </a:r>
            <a:r>
              <a:rPr lang="en-US" altLang="zh-CN" sz="2800">
                <a:solidFill>
                  <a:srgbClr val="FFFF00"/>
                </a:solidFill>
                <a:latin typeface="Times New Roman" pitchFamily="18" charset="0"/>
                <a:ea typeface="宋体" pitchFamily="2" charset="-122"/>
              </a:rPr>
              <a:t>1cc </a:t>
            </a: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:</a:t>
            </a:r>
            <a:r>
              <a:rPr lang="en-US" altLang="zh-CN" sz="2800">
                <a:solidFill>
                  <a:srgbClr val="FFFF00"/>
                </a:solidFill>
                <a:latin typeface="Times New Roman" pitchFamily="18" charset="0"/>
                <a:ea typeface="宋体" pitchFamily="2" charset="-122"/>
              </a:rPr>
              <a:t> 1000cc</a:t>
            </a:r>
          </a:p>
          <a:p>
            <a:pPr marL="342900" indent="-342900" eaLnBrk="1" hangingPunct="1"/>
            <a:r>
              <a:rPr lang="en-US" altLang="zh-CN" sz="2800" b="0">
                <a:latin typeface="宋体" pitchFamily="2" charset="-122"/>
                <a:ea typeface="宋体" pitchFamily="2" charset="-122"/>
              </a:rPr>
              <a:t>  </a:t>
            </a:r>
            <a:r>
              <a:rPr lang="en-US" sz="2800" b="0">
                <a:latin typeface="宋体" pitchFamily="2" charset="-122"/>
                <a:ea typeface="宋体" pitchFamily="2" charset="-122"/>
              </a:rPr>
              <a:t>肥料</a:t>
            </a:r>
            <a:r>
              <a:rPr lang="en-US" altLang="zh-CN" sz="2800" b="0">
                <a:latin typeface="宋体" pitchFamily="2" charset="-122"/>
                <a:ea typeface="宋体" pitchFamily="2" charset="-122"/>
              </a:rPr>
              <a:t> </a:t>
            </a:r>
            <a:r>
              <a:rPr lang="en-US" sz="2800" b="0">
                <a:latin typeface="宋体" pitchFamily="2" charset="-122"/>
                <a:ea typeface="宋体" pitchFamily="2" charset="-122"/>
              </a:rPr>
              <a:t>&amp; </a:t>
            </a:r>
            <a:r>
              <a:rPr lang="zh-CN" altLang="en-US" sz="2800" b="0">
                <a:latin typeface="宋体" pitchFamily="2" charset="-122"/>
                <a:ea typeface="宋体" pitchFamily="2" charset="-122"/>
              </a:rPr>
              <a:t>农药</a:t>
            </a:r>
            <a:r>
              <a:rPr lang="zh-CN" altLang="en-US" sz="28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					</a:t>
            </a:r>
            <a:endParaRPr lang="en-US" sz="2800">
              <a:solidFill>
                <a:schemeClr val="tx2"/>
              </a:solidFill>
              <a:latin typeface="Times New Roman" pitchFamily="18" charset="0"/>
            </a:endParaRPr>
          </a:p>
          <a:p>
            <a:pPr marL="342900" indent="-342900" eaLnBrk="1" hangingPunct="1"/>
            <a:r>
              <a:rPr lang="en-US" altLang="zh-CN" sz="28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2. F</a:t>
            </a:r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or insecticide 	 </a:t>
            </a:r>
            <a:r>
              <a:rPr lang="en-US" altLang="zh-CN" sz="28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			          </a:t>
            </a:r>
            <a:r>
              <a:rPr lang="en-US" altLang="zh-CN" sz="2800">
                <a:solidFill>
                  <a:srgbClr val="FFFF00"/>
                </a:solidFill>
                <a:latin typeface="Times New Roman" pitchFamily="18" charset="0"/>
                <a:ea typeface="宋体" pitchFamily="2" charset="-122"/>
              </a:rPr>
              <a:t>1cc : 1000cc</a:t>
            </a:r>
          </a:p>
          <a:p>
            <a:pPr marL="342900" indent="-342900" eaLnBrk="1" hangingPunct="1"/>
            <a:r>
              <a:rPr lang="en-US" altLang="zh-CN" sz="2800" b="0">
                <a:latin typeface="宋体" pitchFamily="2" charset="-122"/>
                <a:ea typeface="宋体" pitchFamily="2" charset="-122"/>
              </a:rPr>
              <a:t>  </a:t>
            </a:r>
            <a:r>
              <a:rPr lang="zh-CN" altLang="en-US" sz="2800" b="0">
                <a:latin typeface="宋体" pitchFamily="2" charset="-122"/>
                <a:ea typeface="宋体" pitchFamily="2" charset="-122"/>
              </a:rPr>
              <a:t>昆蟲除蟲劑</a:t>
            </a:r>
            <a:r>
              <a:rPr lang="zh-CN" altLang="en-US" b="0">
                <a:latin typeface="Times New Roman" pitchFamily="18" charset="0"/>
                <a:ea typeface="宋体" pitchFamily="2" charset="-122"/>
              </a:rPr>
              <a:t> </a:t>
            </a:r>
            <a:r>
              <a:rPr lang="zh-CN" altLang="en-US" sz="28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			</a:t>
            </a:r>
          </a:p>
          <a:p>
            <a:pPr marL="342900" indent="-342900" eaLnBrk="1" hangingPunct="1">
              <a:buFontTx/>
              <a:buAutoNum type="arabicPeriod" startAt="3"/>
            </a:pPr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 For anti odour / air re-freshener  </a:t>
            </a:r>
            <a:r>
              <a:rPr lang="en-US" altLang="zh-CN" sz="28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	</a:t>
            </a: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dilute 1000x</a:t>
            </a:r>
            <a:r>
              <a:rPr lang="en-US" altLang="zh-CN" sz="2800">
                <a:solidFill>
                  <a:srgbClr val="FFFF00"/>
                </a:solidFill>
                <a:latin typeface="Times New Roman" pitchFamily="18" charset="0"/>
                <a:ea typeface="宋体" pitchFamily="2" charset="-122"/>
              </a:rPr>
              <a:t>      </a:t>
            </a:r>
            <a:r>
              <a:rPr lang="zh-CN" altLang="en-US" sz="2800" b="0">
                <a:latin typeface="Times New Roman" pitchFamily="18" charset="0"/>
                <a:ea typeface="宋体" pitchFamily="2" charset="-122"/>
              </a:rPr>
              <a:t>空氣清新劑</a:t>
            </a:r>
            <a:r>
              <a:rPr lang="zh-CN" altLang="en-US" sz="28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 							</a:t>
            </a:r>
          </a:p>
          <a:p>
            <a:pPr marL="342900" indent="-342900" eaLnBrk="1" hangingPunct="1">
              <a:buFontTx/>
              <a:buAutoNum type="arabicPeriod" startAt="3"/>
            </a:pPr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As plant hormone to get more flower and fruit</a:t>
            </a:r>
            <a:endParaRPr lang="en-US" altLang="zh-CN" sz="2800">
              <a:solidFill>
                <a:schemeClr val="tx2"/>
              </a:solidFill>
              <a:latin typeface="Times New Roman" pitchFamily="18" charset="0"/>
              <a:ea typeface="宋体" pitchFamily="2" charset="-122"/>
            </a:endParaRPr>
          </a:p>
          <a:p>
            <a:pPr marL="342900" indent="-342900" eaLnBrk="1" hangingPunct="1"/>
            <a:r>
              <a:rPr lang="en-US" altLang="zh-CN" sz="2800" b="0">
                <a:latin typeface="Times New Roman" pitchFamily="18" charset="0"/>
                <a:ea typeface="宋体" pitchFamily="2" charset="-122"/>
              </a:rPr>
              <a:t>    </a:t>
            </a:r>
            <a:r>
              <a:rPr lang="en-US" sz="2800" b="0">
                <a:latin typeface="Times New Roman" pitchFamily="18" charset="0"/>
              </a:rPr>
              <a:t>種植、栽培花草、水果</a:t>
            </a:r>
            <a:r>
              <a:rPr lang="en-US" altLang="zh-CN" sz="2400" b="0">
                <a:latin typeface="Times New Roman" pitchFamily="18" charset="0"/>
                <a:ea typeface="宋体" pitchFamily="2" charset="-122"/>
              </a:rPr>
              <a:t>                                </a:t>
            </a:r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dilute 500x</a:t>
            </a:r>
          </a:p>
          <a:p>
            <a:pPr marL="342900" indent="-342900" eaLnBrk="1" hangingPunct="1">
              <a:buFontTx/>
              <a:buChar char="•"/>
            </a:pP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228600" y="1676400"/>
            <a:ext cx="8763000" cy="9445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66"/>
                </a:solidFill>
              </a:rPr>
              <a:t>Enzyme adds with water to dilute, it become more</a:t>
            </a:r>
            <a:r>
              <a:rPr lang="en-US" altLang="zh-CN" sz="2400">
                <a:solidFill>
                  <a:srgbClr val="000066"/>
                </a:solidFill>
                <a:ea typeface="宋体" pitchFamily="2" charset="-122"/>
              </a:rPr>
              <a:t> </a:t>
            </a:r>
            <a:r>
              <a:rPr lang="en-US" sz="2400">
                <a:solidFill>
                  <a:srgbClr val="000066"/>
                </a:solidFill>
              </a:rPr>
              <a:t>power.</a:t>
            </a:r>
            <a:r>
              <a:rPr lang="en-US" sz="3200">
                <a:solidFill>
                  <a:srgbClr val="000066"/>
                </a:solidFill>
              </a:rPr>
              <a:t>酵素加水稀釋後會更強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533400"/>
            <a:ext cx="8153400" cy="5486400"/>
          </a:xfrm>
          <a:noFill/>
          <a:ln/>
        </p:spPr>
        <p:txBody>
          <a:bodyPr/>
          <a:lstStyle/>
          <a:p>
            <a:pPr eaLnBrk="1" hangingPunct="1"/>
            <a:r>
              <a:rPr lang="en-US" altLang="zh-CN" sz="6600" b="1" smtClean="0">
                <a:effectLst/>
                <a:ea typeface="宋体" pitchFamily="2" charset="-122"/>
              </a:rPr>
              <a:t>Save Environment</a:t>
            </a:r>
            <a:br>
              <a:rPr lang="en-US" altLang="zh-CN" sz="6600" b="1" smtClean="0">
                <a:effectLst/>
                <a:ea typeface="宋体" pitchFamily="2" charset="-122"/>
              </a:rPr>
            </a:br>
            <a:r>
              <a:rPr lang="en-US" altLang="zh-CN" sz="6600" b="1" smtClean="0">
                <a:effectLst/>
                <a:ea typeface="宋体" pitchFamily="2" charset="-122"/>
              </a:rPr>
              <a:t>by </a:t>
            </a:r>
            <a:br>
              <a:rPr lang="en-US" altLang="zh-CN" sz="6600" b="1" smtClean="0">
                <a:effectLst/>
                <a:ea typeface="宋体" pitchFamily="2" charset="-122"/>
              </a:rPr>
            </a:br>
            <a:r>
              <a:rPr lang="en-US" altLang="zh-CN" sz="6600" b="1" smtClean="0">
                <a:solidFill>
                  <a:schemeClr val="hlink"/>
                </a:solidFill>
                <a:effectLst/>
                <a:ea typeface="宋体" pitchFamily="2" charset="-122"/>
              </a:rPr>
              <a:t>ENZYME </a:t>
            </a:r>
            <a:br>
              <a:rPr lang="en-US" altLang="zh-CN" sz="6600" b="1" smtClean="0">
                <a:solidFill>
                  <a:schemeClr val="hlink"/>
                </a:solidFill>
                <a:effectLst/>
                <a:ea typeface="宋体" pitchFamily="2" charset="-122"/>
              </a:rPr>
            </a:br>
            <a:r>
              <a:rPr lang="zh-CN" altLang="en-US" sz="6600" smtClean="0">
                <a:solidFill>
                  <a:schemeClr val="hlink"/>
                </a:solidFill>
                <a:effectLst/>
                <a:ea typeface="宋体" pitchFamily="2" charset="-122"/>
              </a:rPr>
              <a:t>酵素</a:t>
            </a:r>
            <a:r>
              <a:rPr lang="en-US" altLang="zh-CN" sz="6600" b="1" smtClean="0">
                <a:solidFill>
                  <a:schemeClr val="hlink"/>
                </a:solidFill>
                <a:effectLst/>
                <a:ea typeface="宋体" pitchFamily="2" charset="-122"/>
              </a:rPr>
              <a:t/>
            </a:r>
            <a:br>
              <a:rPr lang="en-US" altLang="zh-CN" sz="6600" b="1" smtClean="0">
                <a:solidFill>
                  <a:schemeClr val="hlink"/>
                </a:solidFill>
                <a:effectLst/>
                <a:ea typeface="宋体" pitchFamily="2" charset="-122"/>
              </a:rPr>
            </a:br>
            <a:r>
              <a:rPr lang="zh-CN" altLang="en-US" sz="6600" b="1" smtClean="0">
                <a:effectLst/>
                <a:ea typeface="宋体" pitchFamily="2" charset="-122"/>
              </a:rPr>
              <a:t>保护家居环境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13" descr="reverse.ps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352550"/>
            <a:ext cx="92964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6" name="Curved Up Arrow 15"/>
          <p:cNvSpPr>
            <a:spLocks noChangeArrowheads="1"/>
          </p:cNvSpPr>
          <p:nvPr/>
        </p:nvSpPr>
        <p:spPr bwMode="auto">
          <a:xfrm>
            <a:off x="1295400" y="3733800"/>
            <a:ext cx="1447800" cy="711200"/>
          </a:xfrm>
          <a:prstGeom prst="curvedUpArrow">
            <a:avLst>
              <a:gd name="adj1" fmla="val 23496"/>
              <a:gd name="adj2" fmla="val 46982"/>
              <a:gd name="adj3" fmla="val 25000"/>
            </a:avLst>
          </a:prstGeom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eaLnBrk="1" hangingPunct="1"/>
            <a:endParaRPr lang="en-US" b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7" name="Down Arrow 16"/>
          <p:cNvSpPr>
            <a:spLocks noChangeArrowheads="1"/>
          </p:cNvSpPr>
          <p:nvPr/>
        </p:nvSpPr>
        <p:spPr bwMode="auto">
          <a:xfrm>
            <a:off x="6553200" y="3962400"/>
            <a:ext cx="946150" cy="466725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eaLnBrk="1" hangingPunct="1"/>
            <a:endParaRPr lang="en-US" b="0">
              <a:solidFill>
                <a:srgbClr val="FFFFF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47493" name="Rectangle 17"/>
          <p:cNvSpPr>
            <a:spLocks noChangeArrowheads="1"/>
          </p:cNvSpPr>
          <p:nvPr/>
        </p:nvSpPr>
        <p:spPr bwMode="auto">
          <a:xfrm>
            <a:off x="615950" y="6019800"/>
            <a:ext cx="2628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defTabSz="457200" eaLnBrk="1" hangingPunct="1"/>
            <a:r>
              <a:rPr lang="en-US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REVERSIBLE</a:t>
            </a:r>
            <a:r>
              <a:rPr lang="en-US">
                <a:solidFill>
                  <a:srgbClr val="D99694"/>
                </a:solidFill>
                <a:latin typeface="Calibri" pitchFamily="34" charset="0"/>
                <a:ea typeface="MS PGothic" pitchFamily="34" charset="-128"/>
              </a:rPr>
              <a:t> ACTION</a:t>
            </a:r>
          </a:p>
        </p:txBody>
      </p:sp>
      <p:sp>
        <p:nvSpPr>
          <p:cNvPr id="447494" name="Rectangle 18"/>
          <p:cNvSpPr>
            <a:spLocks noChangeArrowheads="1"/>
          </p:cNvSpPr>
          <p:nvPr/>
        </p:nvSpPr>
        <p:spPr bwMode="auto">
          <a:xfrm>
            <a:off x="5632450" y="6019800"/>
            <a:ext cx="2882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defTabSz="457200" eaLnBrk="1" hangingPunct="1"/>
            <a:r>
              <a:rPr lang="en-US">
                <a:solidFill>
                  <a:srgbClr val="97D338"/>
                </a:solidFill>
                <a:latin typeface="Calibri" pitchFamily="34" charset="0"/>
                <a:ea typeface="MS PGothic" pitchFamily="34" charset="-128"/>
              </a:rPr>
              <a:t>IRREVERSIBLE ACTION</a:t>
            </a:r>
          </a:p>
        </p:txBody>
      </p:sp>
      <p:sp>
        <p:nvSpPr>
          <p:cNvPr id="447495" name="TextBox 3"/>
          <p:cNvSpPr txBox="1">
            <a:spLocks noChangeArrowheads="1"/>
          </p:cNvSpPr>
          <p:nvPr/>
        </p:nvSpPr>
        <p:spPr bwMode="auto">
          <a:xfrm>
            <a:off x="457200" y="381000"/>
            <a:ext cx="84582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defTabSz="457200" eaLnBrk="1" hangingPunct="1"/>
            <a:r>
              <a:rPr lang="en-US" sz="3200" b="0">
                <a:solidFill>
                  <a:srgbClr val="FF6699"/>
                </a:solidFill>
                <a:latin typeface="Calibri" pitchFamily="34" charset="0"/>
                <a:ea typeface="MS PGothic" pitchFamily="34" charset="-128"/>
              </a:rPr>
              <a:t>Classic Detergent</a:t>
            </a:r>
            <a:r>
              <a:rPr lang="en-US" sz="3200" b="0">
                <a:solidFill>
                  <a:srgbClr val="D99694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altLang="zh-CN" sz="3200" b="0">
                <a:solidFill>
                  <a:srgbClr val="D99694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sz="3200" b="0">
                <a:solidFill>
                  <a:srgbClr val="D99694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altLang="zh-CN" sz="3200" b="0">
                <a:solidFill>
                  <a:srgbClr val="D99694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sz="3200" b="0">
                <a:solidFill>
                  <a:srgbClr val="D99694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sz="3200" b="0">
                <a:latin typeface="Calibri" pitchFamily="34" charset="0"/>
                <a:ea typeface="MS PGothic" pitchFamily="34" charset="-128"/>
              </a:rPr>
              <a:t>vs.</a:t>
            </a:r>
            <a:r>
              <a:rPr lang="en-US" sz="3200" b="0">
                <a:solidFill>
                  <a:srgbClr val="00DCFF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altLang="zh-CN" sz="3200" b="0">
                <a:solidFill>
                  <a:srgbClr val="00DCFF"/>
                </a:solidFill>
                <a:latin typeface="Calibri" pitchFamily="34" charset="0"/>
                <a:ea typeface="MS PGothic" pitchFamily="34" charset="-128"/>
              </a:rPr>
              <a:t>  </a:t>
            </a:r>
            <a:r>
              <a:rPr lang="en-US" sz="3200" b="0">
                <a:solidFill>
                  <a:srgbClr val="99FF99"/>
                </a:solidFill>
                <a:latin typeface="Calibri" pitchFamily="34" charset="0"/>
                <a:ea typeface="MS PGothic" pitchFamily="34" charset="-128"/>
              </a:rPr>
              <a:t>With Enzyme </a:t>
            </a:r>
            <a:r>
              <a:rPr lang="en-US" sz="3200" b="0">
                <a:solidFill>
                  <a:srgbClr val="99FF99"/>
                </a:solidFill>
                <a:latin typeface="Calibri" pitchFamily="34" charset="0"/>
              </a:rPr>
              <a:t>Detergent</a:t>
            </a:r>
          </a:p>
          <a:p>
            <a:pPr marL="342900" indent="-342900" algn="ctr" defTabSz="457200" eaLnBrk="1" hangingPunct="1"/>
            <a:r>
              <a:rPr lang="zh-CN" altLang="en-US" sz="4400" b="0">
                <a:solidFill>
                  <a:srgbClr val="FF6699"/>
                </a:solidFill>
                <a:latin typeface="Calibri" pitchFamily="34" charset="0"/>
                <a:ea typeface="经典细隶书简" pitchFamily="49" charset="-122"/>
              </a:rPr>
              <a:t>普通清洁剂</a:t>
            </a:r>
            <a:r>
              <a:rPr lang="zh-CN" altLang="en-US" sz="4400" b="0">
                <a:solidFill>
                  <a:srgbClr val="99FF99"/>
                </a:solidFill>
                <a:latin typeface="Calibri" pitchFamily="34" charset="0"/>
                <a:ea typeface="经典细隶书简" pitchFamily="49" charset="-122"/>
              </a:rPr>
              <a:t>    </a:t>
            </a:r>
            <a:r>
              <a:rPr lang="zh-CN" altLang="en-US" sz="4400" b="0">
                <a:latin typeface="Calibri" pitchFamily="34" charset="0"/>
                <a:ea typeface="经典细隶书简" pitchFamily="49" charset="-122"/>
              </a:rPr>
              <a:t>对 </a:t>
            </a:r>
            <a:r>
              <a:rPr lang="zh-CN" altLang="en-US" sz="4400" b="0">
                <a:solidFill>
                  <a:srgbClr val="99FF99"/>
                </a:solidFill>
                <a:latin typeface="Calibri" pitchFamily="34" charset="0"/>
                <a:ea typeface="经典细隶书简" pitchFamily="49" charset="-122"/>
              </a:rPr>
              <a:t>  加了酵素</a:t>
            </a:r>
            <a:r>
              <a:rPr lang="zh-CN" altLang="en-US" sz="4400" b="0">
                <a:solidFill>
                  <a:srgbClr val="99FF99"/>
                </a:solidFill>
                <a:ea typeface="经典细隶书简" pitchFamily="49" charset="-122"/>
              </a:rPr>
              <a:t>清洁剂</a:t>
            </a:r>
            <a:r>
              <a:rPr lang="zh-CN" altLang="en-US" sz="4400">
                <a:ea typeface="宋体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93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9540" name="Picture 4" descr="DSCN18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13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564" name="Picture 4" descr="_MG_76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226" name="Group 2"/>
          <p:cNvGrpSpPr>
            <a:grpSpLocks/>
          </p:cNvGrpSpPr>
          <p:nvPr/>
        </p:nvGrpSpPr>
        <p:grpSpPr bwMode="auto">
          <a:xfrm>
            <a:off x="0" y="762000"/>
            <a:ext cx="9144000" cy="6096000"/>
            <a:chOff x="0" y="336"/>
            <a:chExt cx="5760" cy="3984"/>
          </a:xfrm>
        </p:grpSpPr>
        <p:grpSp>
          <p:nvGrpSpPr>
            <p:cNvPr id="308227" name="Group 3"/>
            <p:cNvGrpSpPr>
              <a:grpSpLocks/>
            </p:cNvGrpSpPr>
            <p:nvPr/>
          </p:nvGrpSpPr>
          <p:grpSpPr bwMode="auto">
            <a:xfrm>
              <a:off x="0" y="336"/>
              <a:ext cx="5760" cy="3984"/>
              <a:chOff x="0" y="336"/>
              <a:chExt cx="5760" cy="3984"/>
            </a:xfrm>
          </p:grpSpPr>
          <p:pic>
            <p:nvPicPr>
              <p:cNvPr id="308228" name="Picture 4" descr="08 Kemarau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336"/>
                <a:ext cx="2848" cy="2016"/>
              </a:xfrm>
              <a:prstGeom prst="rect">
                <a:avLst/>
              </a:prstGeom>
              <a:noFill/>
            </p:spPr>
          </p:pic>
          <p:pic>
            <p:nvPicPr>
              <p:cNvPr id="308229" name="Picture 5" descr="08 Cyclone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12" y="336"/>
                <a:ext cx="2848" cy="2016"/>
              </a:xfrm>
              <a:prstGeom prst="rect">
                <a:avLst/>
              </a:prstGeom>
              <a:noFill/>
            </p:spPr>
          </p:pic>
          <p:pic>
            <p:nvPicPr>
              <p:cNvPr id="308230" name="Picture 6" descr="08 Banjir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2400"/>
                <a:ext cx="2848" cy="1920"/>
              </a:xfrm>
              <a:prstGeom prst="rect">
                <a:avLst/>
              </a:prstGeom>
              <a:noFill/>
            </p:spPr>
          </p:pic>
        </p:grpSp>
        <p:pic>
          <p:nvPicPr>
            <p:cNvPr id="308231" name="Picture 7" descr="08 Tsunami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12" y="2400"/>
              <a:ext cx="2848" cy="1920"/>
            </a:xfrm>
            <a:prstGeom prst="rect">
              <a:avLst/>
            </a:prstGeom>
            <a:noFill/>
          </p:spPr>
        </p:pic>
      </p:grpSp>
      <p:sp>
        <p:nvSpPr>
          <p:cNvPr id="308232" name="Rectangle 8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/>
          </a:p>
        </p:txBody>
      </p:sp>
      <p:sp>
        <p:nvSpPr>
          <p:cNvPr id="308233" name="Rectangle 9"/>
          <p:cNvSpPr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Arial Rounded MT Bold" pitchFamily="34" charset="0"/>
              </a:rPr>
              <a:t>THE EFFECTS:  Drastic Climate Changes</a:t>
            </a:r>
          </a:p>
        </p:txBody>
      </p:sp>
      <p:sp>
        <p:nvSpPr>
          <p:cNvPr id="308234" name="Rectangle 10"/>
          <p:cNvSpPr>
            <a:spLocks noChangeArrowheads="1"/>
          </p:cNvSpPr>
          <p:nvPr/>
        </p:nvSpPr>
        <p:spPr bwMode="auto">
          <a:xfrm>
            <a:off x="3136900" y="3352800"/>
            <a:ext cx="135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0" i="1">
                <a:solidFill>
                  <a:srgbClr val="FFFFCC"/>
                </a:solidFill>
                <a:latin typeface="Arial Rounded MT Bold" pitchFamily="34" charset="0"/>
              </a:rPr>
              <a:t>drought</a:t>
            </a:r>
          </a:p>
        </p:txBody>
      </p:sp>
      <p:sp>
        <p:nvSpPr>
          <p:cNvPr id="308235" name="Rectangle 11"/>
          <p:cNvSpPr>
            <a:spLocks noChangeArrowheads="1"/>
          </p:cNvSpPr>
          <p:nvPr/>
        </p:nvSpPr>
        <p:spPr bwMode="auto">
          <a:xfrm>
            <a:off x="7772400" y="3352800"/>
            <a:ext cx="1343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0" i="1">
                <a:solidFill>
                  <a:srgbClr val="FFFFCC"/>
                </a:solidFill>
                <a:latin typeface="Arial Rounded MT Bold" pitchFamily="34" charset="0"/>
              </a:rPr>
              <a:t>cyclone</a:t>
            </a:r>
          </a:p>
        </p:txBody>
      </p:sp>
      <p:sp>
        <p:nvSpPr>
          <p:cNvPr id="308236" name="Rectangle 12"/>
          <p:cNvSpPr>
            <a:spLocks noChangeArrowheads="1"/>
          </p:cNvSpPr>
          <p:nvPr/>
        </p:nvSpPr>
        <p:spPr bwMode="auto">
          <a:xfrm>
            <a:off x="2590800" y="6400800"/>
            <a:ext cx="179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0" i="1">
                <a:solidFill>
                  <a:srgbClr val="FFFFCC"/>
                </a:solidFill>
                <a:latin typeface="Arial Rounded MT Bold" pitchFamily="34" charset="0"/>
              </a:rPr>
              <a:t>flash  flood</a:t>
            </a:r>
          </a:p>
        </p:txBody>
      </p:sp>
      <p:sp>
        <p:nvSpPr>
          <p:cNvPr id="308237" name="Rectangle 13"/>
          <p:cNvSpPr>
            <a:spLocks noChangeArrowheads="1"/>
          </p:cNvSpPr>
          <p:nvPr/>
        </p:nvSpPr>
        <p:spPr bwMode="auto">
          <a:xfrm>
            <a:off x="7785100" y="6400800"/>
            <a:ext cx="135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0" i="1">
                <a:solidFill>
                  <a:srgbClr val="FFFFCC"/>
                </a:solidFill>
                <a:latin typeface="Arial Rounded MT Bold" pitchFamily="34" charset="0"/>
              </a:rPr>
              <a:t>tsunami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34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1588" name="Picture 4" descr="_MG_76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1600"/>
            <a:ext cx="10439400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MY" smtClean="0"/>
          </a:p>
        </p:txBody>
      </p:sp>
      <p:pic>
        <p:nvPicPr>
          <p:cNvPr id="452611" name="Content Placeholder 3" descr="Zone_A_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8738" y="152400"/>
            <a:ext cx="2881312" cy="6477000"/>
          </a:xfrm>
        </p:spPr>
      </p:pic>
      <p:pic>
        <p:nvPicPr>
          <p:cNvPr id="452612" name="Picture 4" descr="Zone_A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52400"/>
            <a:ext cx="29146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2613" name="Picture 5" descr="Zone_A_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52400"/>
            <a:ext cx="29146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MY" smtClean="0"/>
          </a:p>
        </p:txBody>
      </p:sp>
      <p:pic>
        <p:nvPicPr>
          <p:cNvPr id="453635" name="Content Placeholder 3" descr="Zone_B_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00100" y="152400"/>
            <a:ext cx="3467100" cy="6477000"/>
          </a:xfrm>
        </p:spPr>
      </p:pic>
      <p:pic>
        <p:nvPicPr>
          <p:cNvPr id="453636" name="Content Placeholder 3" descr="Zone_B_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9975" y="152400"/>
            <a:ext cx="34258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altLang="zh-CN" sz="4000" smtClean="0">
                <a:ea typeface="宋体" pitchFamily="2" charset="-122"/>
              </a:rPr>
              <a:t>13/9/2008 before pouring enzyme </a:t>
            </a:r>
            <a:endParaRPr lang="en-US" sz="4000" smtClean="0"/>
          </a:p>
        </p:txBody>
      </p:sp>
      <p:pic>
        <p:nvPicPr>
          <p:cNvPr id="456707" name="Picture 3" descr="P10406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04800"/>
            <a:ext cx="6400800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5715000"/>
            <a:ext cx="8229600" cy="1143000"/>
          </a:xfrm>
        </p:spPr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1</a:t>
            </a:r>
            <a:r>
              <a:rPr lang="en-US" altLang="zh-CN" baseline="30000" smtClean="0">
                <a:ea typeface="宋体" pitchFamily="2" charset="-122"/>
              </a:rPr>
              <a:t>st</a:t>
            </a:r>
            <a:r>
              <a:rPr lang="en-US" altLang="zh-CN" smtClean="0">
                <a:ea typeface="宋体" pitchFamily="2" charset="-122"/>
              </a:rPr>
              <a:t> day Pouring Enzyme   </a:t>
            </a:r>
            <a:endParaRPr lang="en-US" smtClean="0"/>
          </a:p>
        </p:txBody>
      </p:sp>
      <p:pic>
        <p:nvPicPr>
          <p:cNvPr id="457731" name="Picture 3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14/9/2008</a:t>
            </a:r>
            <a:r>
              <a:rPr lang="zh-CN" altLang="en-US" smtClean="0">
                <a:ea typeface="宋体" pitchFamily="2" charset="-122"/>
              </a:rPr>
              <a:t> </a:t>
            </a:r>
            <a:r>
              <a:rPr lang="en-US" altLang="zh-CN" smtClean="0">
                <a:ea typeface="宋体" pitchFamily="2" charset="-122"/>
              </a:rPr>
              <a:t>2</a:t>
            </a:r>
            <a:r>
              <a:rPr lang="en-US" altLang="zh-CN" baseline="30000" smtClean="0">
                <a:ea typeface="宋体" pitchFamily="2" charset="-122"/>
              </a:rPr>
              <a:t>nd</a:t>
            </a:r>
            <a:r>
              <a:rPr lang="en-US" altLang="zh-CN" smtClean="0">
                <a:ea typeface="宋体" pitchFamily="2" charset="-122"/>
              </a:rPr>
              <a:t> day </a:t>
            </a:r>
            <a:endParaRPr lang="en-US" smtClean="0"/>
          </a:p>
        </p:txBody>
      </p:sp>
      <p:pic>
        <p:nvPicPr>
          <p:cNvPr id="458755" name="Picture 3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04800"/>
            <a:ext cx="7391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altLang="zh-CN" smtClean="0">
                <a:ea typeface="宋体" pitchFamily="2" charset="-122"/>
              </a:rPr>
              <a:t>15/9/2008</a:t>
            </a:r>
            <a:r>
              <a:rPr lang="zh-CN" altLang="en-US" smtClean="0">
                <a:ea typeface="宋体" pitchFamily="2" charset="-122"/>
              </a:rPr>
              <a:t>  </a:t>
            </a:r>
            <a:r>
              <a:rPr lang="en-US" altLang="zh-CN" smtClean="0">
                <a:ea typeface="宋体" pitchFamily="2" charset="-122"/>
              </a:rPr>
              <a:t>3</a:t>
            </a:r>
            <a:r>
              <a:rPr lang="en-US" altLang="zh-CN" baseline="30000" smtClean="0">
                <a:ea typeface="宋体" pitchFamily="2" charset="-122"/>
              </a:rPr>
              <a:t>rd</a:t>
            </a:r>
            <a:r>
              <a:rPr lang="en-US" altLang="zh-CN" smtClean="0">
                <a:ea typeface="宋体" pitchFamily="2" charset="-122"/>
              </a:rPr>
              <a:t> day </a:t>
            </a:r>
            <a:endParaRPr lang="en-US" smtClean="0"/>
          </a:p>
        </p:txBody>
      </p:sp>
      <p:pic>
        <p:nvPicPr>
          <p:cNvPr id="459779" name="Picture 3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57200"/>
            <a:ext cx="72390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715000"/>
            <a:ext cx="8229600" cy="1143000"/>
          </a:xfrm>
        </p:spPr>
        <p:txBody>
          <a:bodyPr/>
          <a:lstStyle/>
          <a:p>
            <a:r>
              <a:rPr lang="en-US" smtClean="0"/>
              <a:t> 16/9/2008  </a:t>
            </a:r>
            <a:r>
              <a:rPr lang="en-US" altLang="zh-CN" smtClean="0">
                <a:ea typeface="宋体" pitchFamily="2" charset="-122"/>
              </a:rPr>
              <a:t>4</a:t>
            </a:r>
            <a:r>
              <a:rPr lang="en-US" altLang="zh-CN" baseline="30000" smtClean="0">
                <a:ea typeface="宋体" pitchFamily="2" charset="-122"/>
              </a:rPr>
              <a:t>th</a:t>
            </a:r>
            <a:r>
              <a:rPr lang="en-US" altLang="zh-CN" smtClean="0">
                <a:ea typeface="宋体" pitchFamily="2" charset="-122"/>
              </a:rPr>
              <a:t> day</a:t>
            </a:r>
            <a:endParaRPr lang="en-US" smtClean="0"/>
          </a:p>
        </p:txBody>
      </p:sp>
      <p:pic>
        <p:nvPicPr>
          <p:cNvPr id="460803" name="Picture 3" descr="P10406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79248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2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1828" name="Picture 4" descr="DSCN02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829" name="Text Box 5"/>
          <p:cNvSpPr txBox="1">
            <a:spLocks noChangeArrowheads="1"/>
          </p:cNvSpPr>
          <p:nvPr/>
        </p:nvSpPr>
        <p:spPr bwMode="auto">
          <a:xfrm>
            <a:off x="5715000" y="5638800"/>
            <a:ext cx="312420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solidFill>
                  <a:srgbClr val="000000"/>
                </a:solidFill>
                <a:ea typeface="经典细隶书简" pitchFamily="49" charset="-122"/>
              </a:rPr>
              <a:t>Feel the cool </a:t>
            </a:r>
            <a:r>
              <a:rPr lang="zh-CN" altLang="en-US" sz="3200">
                <a:solidFill>
                  <a:srgbClr val="000000"/>
                </a:solidFill>
                <a:ea typeface="经典细隶书简" pitchFamily="49" charset="-122"/>
              </a:rPr>
              <a:t>感受酵素的清凉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pic>
        <p:nvPicPr>
          <p:cNvPr id="465924" name="Picture 4" descr="untitled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4876800" cy="6019800"/>
          </a:xfrm>
          <a:prstGeom prst="rect">
            <a:avLst/>
          </a:prstGeom>
          <a:noFill/>
        </p:spPr>
      </p:pic>
      <p:pic>
        <p:nvPicPr>
          <p:cNvPr id="465925" name="Picture 5" descr="mas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3135"/>
            <a:ext cx="3581400" cy="6834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08 Retreating Glacier 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4521200" cy="6019800"/>
          </a:xfrm>
          <a:prstGeom prst="rect">
            <a:avLst/>
          </a:prstGeom>
          <a:noFill/>
        </p:spPr>
      </p:pic>
      <p:sp>
        <p:nvSpPr>
          <p:cNvPr id="309251" name="Rectangle 3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FF3300"/>
              </a:solidFill>
            </a:endParaRPr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Arial Rounded MT Bold" pitchFamily="34" charset="0"/>
              </a:rPr>
              <a:t>Rising Sea Level 1: Retreating of Glaciers</a:t>
            </a:r>
          </a:p>
        </p:txBody>
      </p:sp>
      <p:sp>
        <p:nvSpPr>
          <p:cNvPr id="309253" name="Rectangle 5"/>
          <p:cNvSpPr>
            <a:spLocks noChangeArrowheads="1"/>
          </p:cNvSpPr>
          <p:nvPr/>
        </p:nvSpPr>
        <p:spPr bwMode="auto">
          <a:xfrm>
            <a:off x="3733800" y="3124200"/>
            <a:ext cx="668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0" dirty="0">
                <a:solidFill>
                  <a:schemeClr val="bg1"/>
                </a:solidFill>
                <a:latin typeface="Arial Rounded MT Bold" pitchFamily="34" charset="0"/>
              </a:rPr>
              <a:t>past</a:t>
            </a:r>
          </a:p>
        </p:txBody>
      </p:sp>
      <p:sp>
        <p:nvSpPr>
          <p:cNvPr id="309254" name="Rectangle 6"/>
          <p:cNvSpPr>
            <a:spLocks noChangeArrowheads="1"/>
          </p:cNvSpPr>
          <p:nvPr/>
        </p:nvSpPr>
        <p:spPr bwMode="auto">
          <a:xfrm>
            <a:off x="3429000" y="6491288"/>
            <a:ext cx="1042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0">
                <a:solidFill>
                  <a:schemeClr val="bg1"/>
                </a:solidFill>
                <a:latin typeface="Arial Rounded MT Bold" pitchFamily="34" charset="0"/>
              </a:rPr>
              <a:t>present</a:t>
            </a:r>
          </a:p>
        </p:txBody>
      </p:sp>
      <p:pic>
        <p:nvPicPr>
          <p:cNvPr id="309255" name="Picture 7" descr="08 Retreating Glacier 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800" y="838200"/>
            <a:ext cx="45212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pic>
        <p:nvPicPr>
          <p:cNvPr id="467972" name="Picture 4" descr="DSCN31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pic>
        <p:nvPicPr>
          <p:cNvPr id="4689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0"/>
            <a:ext cx="9144000" cy="8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458200" cy="3429000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lonna MT" pitchFamily="82" charset="0"/>
                <a:ea typeface="经典空叠圆简" pitchFamily="49" charset="-122"/>
              </a:rPr>
              <a:t>House Hold</a:t>
            </a:r>
            <a:r>
              <a:rPr lang="en-US" altLang="zh-CN" sz="6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经典空叠圆简" pitchFamily="49" charset="-122"/>
              </a:rPr>
              <a:t> </a:t>
            </a:r>
            <a:r>
              <a:rPr lang="zh-CN" altLang="en-US" sz="6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经典空叠圆简" pitchFamily="49" charset="-122"/>
              </a:rPr>
              <a:t>家居用品</a:t>
            </a:r>
            <a:r>
              <a:rPr lang="zh-CN" altLang="en-US" sz="8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经典空叠圆简" pitchFamily="49" charset="-122"/>
              </a:rPr>
              <a:t/>
            </a:r>
            <a:br>
              <a:rPr lang="zh-CN" altLang="en-US" sz="8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经典空叠圆简" pitchFamily="49" charset="-122"/>
              </a:rPr>
            </a:br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lonna MT" pitchFamily="82" charset="0"/>
                <a:ea typeface="经典空叠圆简" pitchFamily="49" charset="-122"/>
              </a:rPr>
              <a:t>Non-toxic &amp; pollution free Kitchen</a:t>
            </a:r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经典空叠圆简" pitchFamily="49" charset="-122"/>
              </a:rPr>
              <a:t> </a:t>
            </a:r>
            <a:r>
              <a:rPr lang="en-US" altLang="zh-CN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经典空叠圆简" pitchFamily="49" charset="-122"/>
              </a:rPr>
              <a:t/>
            </a:r>
            <a:br>
              <a:rPr lang="en-US" altLang="zh-CN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经典空叠圆简" pitchFamily="49" charset="-122"/>
              </a:rPr>
            </a:br>
            <a:r>
              <a:rPr lang="zh-CN" altLang="en-US" sz="5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经典空叠圆简" pitchFamily="49" charset="-122"/>
              </a:rPr>
              <a:t>没有毒素污染的厨房</a:t>
            </a:r>
          </a:p>
        </p:txBody>
      </p:sp>
      <p:sp>
        <p:nvSpPr>
          <p:cNvPr id="470019" name="Rectangle 3"/>
          <p:cNvSpPr>
            <a:spLocks noChangeArrowheads="1"/>
          </p:cNvSpPr>
          <p:nvPr/>
        </p:nvSpPr>
        <p:spPr bwMode="auto">
          <a:xfrm>
            <a:off x="381000" y="3962400"/>
            <a:ext cx="8458200" cy="228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5400">
                <a:solidFill>
                  <a:srgbClr val="99FF66"/>
                </a:solidFill>
              </a:rPr>
              <a:t>Remove the foul odor, </a:t>
            </a:r>
            <a:endParaRPr lang="en-US" altLang="zh-CN" sz="5400">
              <a:solidFill>
                <a:srgbClr val="99FF66"/>
              </a:solidFill>
              <a:ea typeface="宋体" pitchFamily="2" charset="-122"/>
            </a:endParaRPr>
          </a:p>
          <a:p>
            <a:pPr algn="ctr" eaLnBrk="1" hangingPunct="1"/>
            <a:r>
              <a:rPr lang="en-US" sz="5400">
                <a:solidFill>
                  <a:srgbClr val="99FF66"/>
                </a:solidFill>
              </a:rPr>
              <a:t>Mold and grime</a:t>
            </a:r>
            <a:endParaRPr lang="en-US" altLang="zh-CN" sz="5400">
              <a:solidFill>
                <a:srgbClr val="99FF66"/>
              </a:solidFill>
              <a:ea typeface="宋体" pitchFamily="2" charset="-122"/>
            </a:endParaRPr>
          </a:p>
          <a:p>
            <a:pPr algn="ctr" eaLnBrk="1" hangingPunct="1"/>
            <a:r>
              <a:rPr lang="zh-CN" altLang="en-US" sz="3600">
                <a:ea typeface="宋体" pitchFamily="2" charset="-122"/>
              </a:rPr>
              <a:t>去除</a:t>
            </a:r>
            <a:r>
              <a:rPr lang="zh-CN" altLang="zh-CN" sz="3600">
                <a:ea typeface="宋体" pitchFamily="2" charset="-122"/>
              </a:rPr>
              <a:t>怪</a:t>
            </a:r>
            <a:r>
              <a:rPr lang="zh-CN" altLang="en-US" sz="3600">
                <a:ea typeface="宋体" pitchFamily="2" charset="-122"/>
              </a:rPr>
              <a:t>气味</a:t>
            </a:r>
            <a:r>
              <a:rPr lang="en-US" altLang="zh-CN" sz="3600">
                <a:ea typeface="宋体" pitchFamily="2" charset="-122"/>
              </a:rPr>
              <a:t>,</a:t>
            </a:r>
            <a:r>
              <a:rPr lang="zh-CN" altLang="zh-CN" sz="3600">
                <a:ea typeface="宋体" pitchFamily="2" charset="-122"/>
              </a:rPr>
              <a:t> </a:t>
            </a:r>
            <a:r>
              <a:rPr lang="zh-CN" altLang="en-US" sz="3600">
                <a:ea typeface="宋体" pitchFamily="2" charset="-122"/>
              </a:rPr>
              <a:t>霉菌</a:t>
            </a:r>
            <a:r>
              <a:rPr lang="en-US" altLang="zh-CN" sz="3600">
                <a:ea typeface="宋体" pitchFamily="2" charset="-122"/>
              </a:rPr>
              <a:t>, </a:t>
            </a:r>
            <a:r>
              <a:rPr lang="zh-CN" altLang="zh-CN" sz="3600">
                <a:ea typeface="宋体" pitchFamily="2" charset="-122"/>
              </a:rPr>
              <a:t>尘垢,</a:t>
            </a:r>
            <a:r>
              <a:rPr lang="zh-CN" altLang="en-US" sz="3600">
                <a:ea typeface="宋体" pitchFamily="2" charset="-122"/>
              </a:rPr>
              <a:t> 污秽</a:t>
            </a:r>
            <a:r>
              <a:rPr lang="en-US" altLang="zh-CN" sz="3600">
                <a:ea typeface="宋体" pitchFamily="2" charset="-122"/>
              </a:rPr>
              <a:t>,</a:t>
            </a:r>
            <a:r>
              <a:rPr lang="zh-CN" altLang="zh-CN" sz="3600">
                <a:ea typeface="宋体" pitchFamily="2" charset="-122"/>
              </a:rPr>
              <a:t> </a:t>
            </a:r>
            <a:r>
              <a:rPr lang="zh-CN" altLang="en-US" sz="3600">
                <a:ea typeface="宋体" pitchFamily="2" charset="-122"/>
              </a:rPr>
              <a:t>油污等</a:t>
            </a:r>
            <a:endParaRPr lang="en-US" altLang="zh-CN" sz="3600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pic>
        <p:nvPicPr>
          <p:cNvPr id="471043" name="Picture 3" descr="DSCN16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3371850"/>
          </a:xfrm>
          <a:prstGeom prst="rect">
            <a:avLst/>
          </a:prstGeom>
          <a:noFill/>
        </p:spPr>
      </p:pic>
      <p:pic>
        <p:nvPicPr>
          <p:cNvPr id="471044" name="Picture 4" descr="DSCN17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352800"/>
          </a:xfrm>
          <a:prstGeom prst="rect">
            <a:avLst/>
          </a:prstGeom>
          <a:noFill/>
        </p:spPr>
      </p:pic>
      <p:pic>
        <p:nvPicPr>
          <p:cNvPr id="471045" name="Picture 5" descr="DSCN17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6150"/>
            <a:ext cx="4495800" cy="3371850"/>
          </a:xfrm>
          <a:prstGeom prst="rect">
            <a:avLst/>
          </a:prstGeom>
          <a:noFill/>
        </p:spPr>
      </p:pic>
      <p:pic>
        <p:nvPicPr>
          <p:cNvPr id="471046" name="Picture 6" descr="DSCN17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3486150"/>
            <a:ext cx="4572000" cy="3371850"/>
          </a:xfrm>
          <a:noFill/>
          <a:ln/>
        </p:spPr>
      </p:pic>
      <p:sp>
        <p:nvSpPr>
          <p:cNvPr id="471047" name="Rectangle 7"/>
          <p:cNvSpPr>
            <a:spLocks noChangeArrowheads="1"/>
          </p:cNvSpPr>
          <p:nvPr/>
        </p:nvSpPr>
        <p:spPr bwMode="auto">
          <a:xfrm>
            <a:off x="1143000" y="3200400"/>
            <a:ext cx="7246938" cy="5794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3200" b="0">
                <a:solidFill>
                  <a:srgbClr val="000000"/>
                </a:solidFill>
                <a:ea typeface="宋体" pitchFamily="2" charset="-122"/>
              </a:rPr>
              <a:t>Remove moldy &amp; oily Kitchen wall stain</a:t>
            </a:r>
            <a:endParaRPr lang="en-US" sz="3200" b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98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20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ffectLst/>
            </a:endParaRPr>
          </a:p>
        </p:txBody>
      </p:sp>
      <p:pic>
        <p:nvPicPr>
          <p:cNvPr id="4730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-609600"/>
            <a:ext cx="685958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114" name="Group 2"/>
          <p:cNvGrpSpPr>
            <a:grpSpLocks/>
          </p:cNvGrpSpPr>
          <p:nvPr/>
        </p:nvGrpSpPr>
        <p:grpSpPr bwMode="auto">
          <a:xfrm>
            <a:off x="0" y="609600"/>
            <a:ext cx="9144000" cy="5816600"/>
            <a:chOff x="0" y="0"/>
            <a:chExt cx="5760" cy="4048"/>
          </a:xfrm>
        </p:grpSpPr>
        <p:pic>
          <p:nvPicPr>
            <p:cNvPr id="474115" name="Picture 3" descr="24 Mopp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12" y="0"/>
              <a:ext cx="2848" cy="1840"/>
            </a:xfrm>
            <a:prstGeom prst="rect">
              <a:avLst/>
            </a:prstGeom>
            <a:noFill/>
          </p:spPr>
        </p:pic>
        <p:pic>
          <p:nvPicPr>
            <p:cNvPr id="474116" name="Picture 4" descr="24 Laundr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848" cy="1840"/>
            </a:xfrm>
            <a:prstGeom prst="rect">
              <a:avLst/>
            </a:prstGeom>
            <a:noFill/>
          </p:spPr>
        </p:pic>
        <p:pic>
          <p:nvPicPr>
            <p:cNvPr id="474117" name="Picture 5" descr="24 Mol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208"/>
              <a:ext cx="2848" cy="1840"/>
            </a:xfrm>
            <a:prstGeom prst="rect">
              <a:avLst/>
            </a:prstGeom>
            <a:noFill/>
          </p:spPr>
        </p:pic>
        <p:pic>
          <p:nvPicPr>
            <p:cNvPr id="474118" name="Picture 6" descr="24 Grime Remova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12" y="2208"/>
              <a:ext cx="2848" cy="1840"/>
            </a:xfrm>
            <a:prstGeom prst="rect">
              <a:avLst/>
            </a:prstGeom>
            <a:noFill/>
          </p:spPr>
        </p:pic>
      </p:grpSp>
      <p:sp>
        <p:nvSpPr>
          <p:cNvPr id="474119" name="Rectangle 7"/>
          <p:cNvSpPr>
            <a:spLocks noChangeArrowheads="1"/>
          </p:cNvSpPr>
          <p:nvPr/>
        </p:nvSpPr>
        <p:spPr bwMode="auto">
          <a:xfrm>
            <a:off x="76200" y="32766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tabLst>
                <a:tab pos="5776913" algn="l"/>
              </a:tabLst>
            </a:pPr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                    laundry                              	floor mopping</a:t>
            </a:r>
          </a:p>
        </p:txBody>
      </p:sp>
      <p:sp>
        <p:nvSpPr>
          <p:cNvPr id="474120" name="Rectangle 8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tabLst>
                <a:tab pos="1030288" algn="l"/>
                <a:tab pos="5486400" algn="l"/>
              </a:tabLst>
            </a:pPr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            	mold removal                            	grime removal</a:t>
            </a:r>
          </a:p>
        </p:txBody>
      </p:sp>
      <p:sp>
        <p:nvSpPr>
          <p:cNvPr id="474121" name="Rectangle 9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/>
          </a:p>
        </p:txBody>
      </p:sp>
      <p:sp>
        <p:nvSpPr>
          <p:cNvPr id="474122" name="Rectangle 10"/>
          <p:cNvSpPr>
            <a:spLocks noChangeArrowheads="1"/>
          </p:cNvSpPr>
          <p:nvPr/>
        </p:nvSpPr>
        <p:spPr bwMode="auto">
          <a:xfrm>
            <a:off x="0" y="-31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solidFill>
                  <a:srgbClr val="000000"/>
                </a:solidFill>
                <a:latin typeface="Arial Rounded MT Bold" pitchFamily="34" charset="0"/>
              </a:rPr>
              <a:t>THE USES OF GARBAGE ENZYME IN OUR HOMES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2" name="Picture 2" descr="enzyme make clean hous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6163" name="Text Box 4"/>
          <p:cNvSpPr txBox="1">
            <a:spLocks noChangeArrowheads="1"/>
          </p:cNvSpPr>
          <p:nvPr/>
        </p:nvSpPr>
        <p:spPr bwMode="auto">
          <a:xfrm>
            <a:off x="457200" y="5334000"/>
            <a:ext cx="914400" cy="2841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200" b="0"/>
          </a:p>
        </p:txBody>
      </p:sp>
      <p:pic>
        <p:nvPicPr>
          <p:cNvPr id="476164" name="Picture 5" descr="enzyme make clean hous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6125" y="228600"/>
            <a:ext cx="20478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6165" name="Picture 6" descr="enzyme make clean hous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28600"/>
            <a:ext cx="2006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6166" name="Rectangle 3"/>
          <p:cNvSpPr>
            <a:spLocks noChangeArrowheads="1"/>
          </p:cNvSpPr>
          <p:nvPr/>
        </p:nvSpPr>
        <p:spPr bwMode="auto">
          <a:xfrm>
            <a:off x="4724400" y="2911475"/>
            <a:ext cx="4419600" cy="3870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800" dirty="0">
                <a:solidFill>
                  <a:srgbClr val="000000"/>
                </a:solidFill>
                <a:ea typeface="经典楷体简" pitchFamily="49" charset="-122"/>
              </a:rPr>
              <a:t>By using enzyme, it will</a:t>
            </a:r>
            <a:r>
              <a:rPr lang="en-US" altLang="zh-CN" sz="2800" b="0" dirty="0">
                <a:solidFill>
                  <a:srgbClr val="000000"/>
                </a:solidFill>
                <a:ea typeface="经典楷体简" pitchFamily="49" charset="-122"/>
              </a:rPr>
              <a:t> </a:t>
            </a:r>
          </a:p>
          <a:p>
            <a:pPr eaLnBrk="1" hangingPunct="1"/>
            <a:endParaRPr lang="en-US" altLang="zh-CN" sz="2800" b="0" dirty="0">
              <a:solidFill>
                <a:srgbClr val="000000"/>
              </a:solidFill>
              <a:ea typeface="经典楷体简" pitchFamily="49" charset="-122"/>
            </a:endParaRPr>
          </a:p>
          <a:p>
            <a:pPr eaLnBrk="1" hangingPunct="1">
              <a:buFontTx/>
              <a:buChar char="•"/>
            </a:pPr>
            <a:r>
              <a:rPr lang="en-US" altLang="zh-CN" sz="3200" b="0" dirty="0">
                <a:solidFill>
                  <a:srgbClr val="000000"/>
                </a:solidFill>
                <a:ea typeface="经典楷体简" pitchFamily="49" charset="-122"/>
              </a:rPr>
              <a:t> Reduce flies,  </a:t>
            </a:r>
          </a:p>
          <a:p>
            <a:pPr eaLnBrk="1" hangingPunct="1"/>
            <a:r>
              <a:rPr lang="en-US" altLang="zh-CN" sz="3200" b="0" dirty="0">
                <a:solidFill>
                  <a:srgbClr val="000000"/>
                </a:solidFill>
                <a:ea typeface="经典楷体简" pitchFamily="49" charset="-122"/>
              </a:rPr>
              <a:t>  mosquitoes,           </a:t>
            </a:r>
          </a:p>
          <a:p>
            <a:pPr eaLnBrk="1" hangingPunct="1"/>
            <a:r>
              <a:rPr lang="en-US" altLang="zh-CN" sz="3200" b="0" dirty="0">
                <a:solidFill>
                  <a:srgbClr val="000000"/>
                </a:solidFill>
                <a:ea typeface="经典楷体简" pitchFamily="49" charset="-122"/>
              </a:rPr>
              <a:t>  rats, </a:t>
            </a:r>
            <a:r>
              <a:rPr lang="en-US" altLang="zh-CN" sz="3200" b="0" dirty="0" smtClean="0">
                <a:solidFill>
                  <a:srgbClr val="000000"/>
                </a:solidFill>
                <a:ea typeface="经典楷体简" pitchFamily="49" charset="-122"/>
              </a:rPr>
              <a:t>cockroach </a:t>
            </a:r>
            <a:endParaRPr lang="en-US" altLang="zh-CN" sz="3200" b="0" dirty="0">
              <a:solidFill>
                <a:srgbClr val="000000"/>
              </a:solidFill>
              <a:ea typeface="经典楷体简" pitchFamily="49" charset="-122"/>
            </a:endParaRPr>
          </a:p>
          <a:p>
            <a:pPr eaLnBrk="1" hangingPunct="1">
              <a:buFontTx/>
              <a:buChar char="•"/>
            </a:pPr>
            <a:r>
              <a:rPr lang="en-US" altLang="zh-CN" sz="3200" b="0" dirty="0">
                <a:solidFill>
                  <a:srgbClr val="000000"/>
                </a:solidFill>
                <a:ea typeface="经典楷体简" pitchFamily="49" charset="-122"/>
              </a:rPr>
              <a:t> Take care / control   </a:t>
            </a:r>
          </a:p>
          <a:p>
            <a:pPr eaLnBrk="1" hangingPunct="1"/>
            <a:r>
              <a:rPr lang="en-US" altLang="zh-CN" sz="3200" b="0" dirty="0">
                <a:solidFill>
                  <a:srgbClr val="000000"/>
                </a:solidFill>
                <a:ea typeface="经典楷体简" pitchFamily="49" charset="-122"/>
              </a:rPr>
              <a:t>   pets </a:t>
            </a:r>
            <a:endParaRPr lang="zh-CN" altLang="en-US" sz="3200" b="0" dirty="0">
              <a:solidFill>
                <a:srgbClr val="000000"/>
              </a:solidFill>
              <a:ea typeface="经典楷体简" pitchFamily="49" charset="-122"/>
            </a:endParaRPr>
          </a:p>
          <a:p>
            <a:pPr eaLnBrk="1" hangingPunct="1">
              <a:buFontTx/>
              <a:buChar char="•"/>
            </a:pPr>
            <a:r>
              <a:rPr lang="en-US" altLang="zh-CN" sz="3200" b="0" dirty="0">
                <a:solidFill>
                  <a:srgbClr val="000000"/>
                </a:solidFill>
                <a:ea typeface="经典楷体简" pitchFamily="49" charset="-122"/>
              </a:rPr>
              <a:t> Toilet without odor</a:t>
            </a:r>
            <a:endParaRPr lang="en-US" sz="3200" b="0" dirty="0">
              <a:solidFill>
                <a:srgbClr val="000000"/>
              </a:solidFill>
              <a:ea typeface="经典楷体简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5800" y="304800"/>
            <a:ext cx="4419600" cy="6096000"/>
          </a:xfrm>
          <a:solidFill>
            <a:schemeClr val="hlink"/>
          </a:solidFill>
          <a:ln/>
        </p:spPr>
        <p:txBody>
          <a:bodyPr/>
          <a:lstStyle/>
          <a:p>
            <a:pPr eaLnBrk="1" hangingPunct="1"/>
            <a:r>
              <a:rPr lang="en-US" altLang="zh-CN" sz="3600" b="1" smtClean="0">
                <a:solidFill>
                  <a:srgbClr val="0060A2"/>
                </a:solidFill>
                <a:effectLst/>
                <a:ea typeface="宋体" pitchFamily="2" charset="-122"/>
              </a:rPr>
              <a:t>Soak vegetable/fruit into water together with 2 spoon of enzyme for 30</a:t>
            </a:r>
            <a:r>
              <a:rPr lang="en-US" altLang="zh-TW" sz="3600" b="1" smtClean="0">
                <a:solidFill>
                  <a:srgbClr val="0060A2"/>
                </a:solidFill>
                <a:effectLst/>
                <a:ea typeface="宋体" pitchFamily="2" charset="-122"/>
              </a:rPr>
              <a:t>min, it will remove pesticide, herbicide, heave metal, worm from the vegetable. It will enhance the taste of the food.</a:t>
            </a:r>
            <a:r>
              <a:rPr lang="en-US" altLang="zh-TW" sz="4000" b="1" smtClean="0">
                <a:solidFill>
                  <a:srgbClr val="0060A2"/>
                </a:solidFill>
                <a:effectLst/>
                <a:ea typeface="宋体" pitchFamily="2" charset="-122"/>
              </a:rPr>
              <a:t> </a:t>
            </a:r>
            <a:endParaRPr lang="en-US" sz="4000" b="1" smtClean="0">
              <a:solidFill>
                <a:srgbClr val="0060A2"/>
              </a:solidFill>
              <a:effectLst/>
              <a:ea typeface="宋体" pitchFamily="2" charset="-122"/>
            </a:endParaRPr>
          </a:p>
        </p:txBody>
      </p:sp>
      <p:pic>
        <p:nvPicPr>
          <p:cNvPr id="477187" name="Picture 3" descr="7"/>
          <p:cNvPicPr>
            <a:picLocks noChangeAspect="1" noChangeArrowheads="1"/>
          </p:cNvPicPr>
          <p:nvPr/>
        </p:nvPicPr>
        <p:blipFill>
          <a:blip r:embed="rId2">
            <a:lum contrast="-12000"/>
          </a:blip>
          <a:srcRect/>
          <a:stretch>
            <a:fillRect/>
          </a:stretch>
        </p:blipFill>
        <p:spPr bwMode="auto">
          <a:xfrm>
            <a:off x="381000" y="990600"/>
            <a:ext cx="38957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ChangeArrowheads="1"/>
          </p:cNvSpPr>
          <p:nvPr/>
        </p:nvSpPr>
        <p:spPr bwMode="auto">
          <a:xfrm>
            <a:off x="152400" y="3276600"/>
            <a:ext cx="899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 b="0">
                <a:solidFill>
                  <a:srgbClr val="FFFF00"/>
                </a:solidFill>
                <a:latin typeface="Arial Rounded MT Bold" pitchFamily="34" charset="0"/>
              </a:rPr>
              <a:t>1.  add a cap of enzyme               	2.  wash veggie throughly</a:t>
            </a:r>
          </a:p>
        </p:txBody>
      </p:sp>
      <p:sp>
        <p:nvSpPr>
          <p:cNvPr id="47821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  </a:t>
            </a:r>
            <a:r>
              <a:rPr lang="en-US" sz="2000" b="0">
                <a:solidFill>
                  <a:srgbClr val="FFFF00"/>
                </a:solidFill>
                <a:latin typeface="Arial Rounded MT Bold" pitchFamily="34" charset="0"/>
              </a:rPr>
              <a:t>3.  put veggie in the basin           	   4.  soak for 40 minutes</a:t>
            </a:r>
          </a:p>
        </p:txBody>
      </p:sp>
      <p:grpSp>
        <p:nvGrpSpPr>
          <p:cNvPr id="478212" name="Group 4"/>
          <p:cNvGrpSpPr>
            <a:grpSpLocks/>
          </p:cNvGrpSpPr>
          <p:nvPr/>
        </p:nvGrpSpPr>
        <p:grpSpPr bwMode="auto">
          <a:xfrm>
            <a:off x="0" y="609600"/>
            <a:ext cx="9144000" cy="5816600"/>
            <a:chOff x="0" y="0"/>
            <a:chExt cx="5760" cy="4048"/>
          </a:xfrm>
        </p:grpSpPr>
        <p:pic>
          <p:nvPicPr>
            <p:cNvPr id="478213" name="Picture 5" descr="45 Pour enzym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848" cy="1840"/>
            </a:xfrm>
            <a:prstGeom prst="rect">
              <a:avLst/>
            </a:prstGeom>
            <a:noFill/>
          </p:spPr>
        </p:pic>
        <p:grpSp>
          <p:nvGrpSpPr>
            <p:cNvPr id="478214" name="Group 6"/>
            <p:cNvGrpSpPr>
              <a:grpSpLocks/>
            </p:cNvGrpSpPr>
            <p:nvPr/>
          </p:nvGrpSpPr>
          <p:grpSpPr bwMode="auto">
            <a:xfrm>
              <a:off x="0" y="0"/>
              <a:ext cx="5760" cy="4048"/>
              <a:chOff x="0" y="0"/>
              <a:chExt cx="5760" cy="4048"/>
            </a:xfrm>
          </p:grpSpPr>
          <p:pic>
            <p:nvPicPr>
              <p:cNvPr id="478215" name="Picture 7" descr="45 Wash Veggie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912" y="0"/>
                <a:ext cx="2848" cy="1840"/>
              </a:xfrm>
              <a:prstGeom prst="rect">
                <a:avLst/>
              </a:prstGeom>
              <a:noFill/>
            </p:spPr>
          </p:pic>
          <p:pic>
            <p:nvPicPr>
              <p:cNvPr id="478216" name="Picture 8" descr="45 Put Veggie I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2208"/>
                <a:ext cx="2848" cy="1840"/>
              </a:xfrm>
              <a:prstGeom prst="rect">
                <a:avLst/>
              </a:prstGeom>
              <a:noFill/>
            </p:spPr>
          </p:pic>
          <p:pic>
            <p:nvPicPr>
              <p:cNvPr id="478217" name="Picture 9" descr="45 Soak Veggie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912" y="2208"/>
                <a:ext cx="2848" cy="184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478218" name="Rectangle 10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/>
          </a:p>
        </p:txBody>
      </p:sp>
      <p:sp>
        <p:nvSpPr>
          <p:cNvPr id="478219" name="Rectangle 11"/>
          <p:cNvSpPr>
            <a:spLocks noChangeArrowheads="1"/>
          </p:cNvSpPr>
          <p:nvPr/>
        </p:nvSpPr>
        <p:spPr bwMode="auto">
          <a:xfrm>
            <a:off x="0" y="-31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solidFill>
                  <a:srgbClr val="FF0000"/>
                </a:solidFill>
                <a:latin typeface="Arial Rounded MT Bold" pitchFamily="34" charset="0"/>
              </a:rPr>
              <a:t>MAKE-YOUR-OWN FRUIT &amp; VEGGIE WASH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FF3300"/>
              </a:solidFill>
            </a:endParaRPr>
          </a:p>
        </p:txBody>
      </p:sp>
      <p:sp>
        <p:nvSpPr>
          <p:cNvPr id="310275" name="Rectangle 3"/>
          <p:cNvSpPr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Arial Rounded MT Bold" pitchFamily="34" charset="0"/>
              </a:rPr>
              <a:t>Rising Sea Level 2:  Melting Ice Caps</a:t>
            </a:r>
          </a:p>
        </p:txBody>
      </p:sp>
      <p:sp>
        <p:nvSpPr>
          <p:cNvPr id="310276" name="Rectangle 4"/>
          <p:cNvSpPr>
            <a:spLocks noChangeArrowheads="1"/>
          </p:cNvSpPr>
          <p:nvPr/>
        </p:nvSpPr>
        <p:spPr bwMode="auto">
          <a:xfrm>
            <a:off x="3827463" y="3214688"/>
            <a:ext cx="668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0">
                <a:solidFill>
                  <a:schemeClr val="bg1"/>
                </a:solidFill>
                <a:latin typeface="Arial Rounded MT Bold" pitchFamily="34" charset="0"/>
              </a:rPr>
              <a:t>past</a:t>
            </a:r>
          </a:p>
        </p:txBody>
      </p:sp>
      <p:sp>
        <p:nvSpPr>
          <p:cNvPr id="310277" name="Rectangle 5"/>
          <p:cNvSpPr>
            <a:spLocks noChangeArrowheads="1"/>
          </p:cNvSpPr>
          <p:nvPr/>
        </p:nvSpPr>
        <p:spPr bwMode="auto">
          <a:xfrm>
            <a:off x="3429000" y="6172200"/>
            <a:ext cx="1042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0">
                <a:solidFill>
                  <a:schemeClr val="bg1"/>
                </a:solidFill>
                <a:latin typeface="Arial Rounded MT Bold" pitchFamily="34" charset="0"/>
              </a:rPr>
              <a:t>present</a:t>
            </a:r>
          </a:p>
        </p:txBody>
      </p:sp>
      <p:pic>
        <p:nvPicPr>
          <p:cNvPr id="310278" name="Picture 6" descr="08 Ice ca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ChangeArrowheads="1"/>
          </p:cNvSpPr>
          <p:nvPr/>
        </p:nvSpPr>
        <p:spPr bwMode="auto">
          <a:xfrm>
            <a:off x="152400" y="7620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Follow the same steps for the fruits.</a:t>
            </a:r>
            <a:r>
              <a:rPr lang="en-US" sz="2800" b="0">
                <a:solidFill>
                  <a:srgbClr val="FFFF00"/>
                </a:solidFill>
                <a:latin typeface="Arial Rounded MT Bold" pitchFamily="34" charset="0"/>
              </a:rPr>
              <a:t>   </a:t>
            </a:r>
          </a:p>
        </p:txBody>
      </p:sp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76200" y="5943600"/>
            <a:ext cx="899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Washing your fruits and veggie with garbage enzyme, clean and free them from chemicals such as pesticide residue.</a:t>
            </a:r>
            <a:r>
              <a:rPr lang="en-US" b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80260" name="Picture 4" descr="45 Fruits wa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91440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838200"/>
            <a:ext cx="8305800" cy="4724400"/>
          </a:xfrm>
          <a:solidFill>
            <a:schemeClr val="folHlink"/>
          </a:solidFill>
          <a:ln/>
        </p:spPr>
        <p:txBody>
          <a:bodyPr/>
          <a:lstStyle/>
          <a:p>
            <a:pPr eaLnBrk="1" hangingPunct="1"/>
            <a:r>
              <a:rPr lang="en-US" sz="7200" b="1" smtClean="0">
                <a:solidFill>
                  <a:schemeClr val="bg1"/>
                </a:solidFill>
                <a:effectLst/>
              </a:rPr>
              <a:t>Personal Health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3972" name="Picture 4" descr="hand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363"/>
            <a:ext cx="9144000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4996" name="Picture 4" descr="hand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3825"/>
            <a:ext cx="9144000" cy="698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6020" name="Picture 4" descr="hand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91440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7044" name="Picture 4" descr="hand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8068" name="Picture 4" descr="beforeth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5532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9092" name="Picture 5" descr="1_412348883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23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304800"/>
            <a:ext cx="47434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04800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4953000"/>
            <a:ext cx="3581400" cy="121602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en-US" sz="4000" b="1" smtClean="0">
                <a:solidFill>
                  <a:srgbClr val="000066"/>
                </a:solidFill>
                <a:effectLst/>
                <a:ea typeface="宋体" pitchFamily="2" charset="-122"/>
              </a:rPr>
              <a:t>糖尿病</a:t>
            </a:r>
            <a:br>
              <a:rPr lang="zh-CN" altLang="en-US" sz="4000" b="1" smtClean="0">
                <a:solidFill>
                  <a:srgbClr val="000066"/>
                </a:solidFill>
                <a:effectLst/>
                <a:ea typeface="宋体" pitchFamily="2" charset="-122"/>
              </a:rPr>
            </a:br>
            <a:r>
              <a:rPr lang="en-US" altLang="zh-CN" sz="4000" b="1" smtClean="0">
                <a:solidFill>
                  <a:srgbClr val="000066"/>
                </a:solidFill>
                <a:effectLst/>
                <a:ea typeface="宋体" pitchFamily="2" charset="-122"/>
              </a:rPr>
              <a:t>Diabetic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endParaRPr lang="en-US" smtClean="0">
              <a:effectLst/>
            </a:endParaRP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en-US" smtClean="0">
              <a:effectLst/>
            </a:endParaRPr>
          </a:p>
        </p:txBody>
      </p:sp>
      <p:pic>
        <p:nvPicPr>
          <p:cNvPr id="5" name="Picture 4" descr="s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1140" name="Picture 4" descr="CSC000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164" name="Picture 4" descr="CSC0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ChangeArrowheads="1"/>
          </p:cNvSpPr>
          <p:nvPr/>
        </p:nvSpPr>
        <p:spPr bwMode="auto">
          <a:xfrm>
            <a:off x="4876800" y="3429000"/>
            <a:ext cx="28194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800" b="0">
                <a:latin typeface="Arial Rounded MT Bold" pitchFamily="34" charset="0"/>
              </a:rPr>
              <a:t>Use a marker </a:t>
            </a:r>
          </a:p>
          <a:p>
            <a:pPr eaLnBrk="1" hangingPunct="1"/>
            <a:r>
              <a:rPr lang="en-US" sz="2800" b="0">
                <a:latin typeface="Arial Rounded MT Bold" pitchFamily="34" charset="0"/>
              </a:rPr>
              <a:t>to make </a:t>
            </a:r>
          </a:p>
          <a:p>
            <a:pPr eaLnBrk="1" hangingPunct="1"/>
            <a:r>
              <a:rPr lang="en-US" sz="2800" b="0">
                <a:solidFill>
                  <a:srgbClr val="FFFF00"/>
                </a:solidFill>
                <a:latin typeface="Arial Rounded MT Bold" pitchFamily="34" charset="0"/>
              </a:rPr>
              <a:t>10 equal lines</a:t>
            </a:r>
            <a:r>
              <a:rPr lang="en-US" sz="2800" b="0">
                <a:latin typeface="Arial Rounded MT Bold" pitchFamily="34" charset="0"/>
              </a:rPr>
              <a:t> on the container </a:t>
            </a:r>
          </a:p>
          <a:p>
            <a:pPr eaLnBrk="1" hangingPunct="1"/>
            <a:r>
              <a:rPr lang="en-US" sz="2800" b="0">
                <a:latin typeface="Arial Rounded MT Bold" pitchFamily="34" charset="0"/>
              </a:rPr>
              <a:t>as a measurement.</a:t>
            </a:r>
          </a:p>
        </p:txBody>
      </p:sp>
      <p:pic>
        <p:nvPicPr>
          <p:cNvPr id="427011" name="Picture 3" descr="69 Bottle m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4525963" cy="6172200"/>
          </a:xfrm>
          <a:prstGeom prst="rect">
            <a:avLst/>
          </a:prstGeom>
          <a:noFill/>
        </p:spPr>
      </p:pic>
      <p:sp>
        <p:nvSpPr>
          <p:cNvPr id="427012" name="Rectangle 4"/>
          <p:cNvSpPr>
            <a:spLocks noChangeArrowheads="1"/>
          </p:cNvSpPr>
          <p:nvPr/>
        </p:nvSpPr>
        <p:spPr bwMode="auto">
          <a:xfrm>
            <a:off x="4876800" y="838200"/>
            <a:ext cx="3808413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800" b="0">
                <a:solidFill>
                  <a:srgbClr val="FFFF00"/>
                </a:solidFill>
                <a:latin typeface="Arial Rounded MT Bold" pitchFamily="34" charset="0"/>
              </a:rPr>
              <a:t>As a general rule </a:t>
            </a:r>
          </a:p>
          <a:p>
            <a:pPr eaLnBrk="1" hangingPunct="1"/>
            <a:r>
              <a:rPr lang="en-US" sz="2800" b="0">
                <a:solidFill>
                  <a:srgbClr val="FFFF00"/>
                </a:solidFill>
                <a:latin typeface="Arial Rounded MT Bold" pitchFamily="34" charset="0"/>
              </a:rPr>
              <a:t>to prepare whatever household cleaning products of your own:</a:t>
            </a:r>
          </a:p>
        </p:txBody>
      </p:sp>
      <p:sp>
        <p:nvSpPr>
          <p:cNvPr id="427013" name="Rectangle 5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0"/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0" y="-317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Arial Rounded MT Bold" pitchFamily="34" charset="0"/>
              </a:rPr>
              <a:t>MAKE- YOUR- OWN  BODYWASH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ChangeArrowheads="1"/>
          </p:cNvSpPr>
          <p:nvPr/>
        </p:nvSpPr>
        <p:spPr bwMode="auto">
          <a:xfrm>
            <a:off x="0" y="63246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1 part of bodywash      1 part of enzyme         8 parts of water</a:t>
            </a:r>
          </a:p>
        </p:txBody>
      </p:sp>
      <p:grpSp>
        <p:nvGrpSpPr>
          <p:cNvPr id="429059" name="Group 3"/>
          <p:cNvGrpSpPr>
            <a:grpSpLocks/>
          </p:cNvGrpSpPr>
          <p:nvPr/>
        </p:nvGrpSpPr>
        <p:grpSpPr bwMode="auto">
          <a:xfrm>
            <a:off x="0" y="685800"/>
            <a:ext cx="9144000" cy="5486400"/>
            <a:chOff x="0" y="384"/>
            <a:chExt cx="5760" cy="3456"/>
          </a:xfrm>
        </p:grpSpPr>
        <p:pic>
          <p:nvPicPr>
            <p:cNvPr id="429060" name="Picture 4" descr="53 Bodywas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84"/>
              <a:ext cx="1840" cy="3456"/>
            </a:xfrm>
            <a:prstGeom prst="rect">
              <a:avLst/>
            </a:prstGeom>
            <a:noFill/>
          </p:spPr>
        </p:pic>
        <p:pic>
          <p:nvPicPr>
            <p:cNvPr id="429061" name="Picture 5" descr="53 Enzym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68" y="384"/>
              <a:ext cx="1840" cy="3456"/>
            </a:xfrm>
            <a:prstGeom prst="rect">
              <a:avLst/>
            </a:prstGeom>
            <a:noFill/>
          </p:spPr>
        </p:pic>
        <p:pic>
          <p:nvPicPr>
            <p:cNvPr id="429062" name="Picture 6" descr="53 8 parts wat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20" y="384"/>
              <a:ext cx="1840" cy="3456"/>
            </a:xfrm>
            <a:prstGeom prst="rect">
              <a:avLst/>
            </a:prstGeom>
            <a:noFill/>
          </p:spPr>
        </p:pic>
      </p:grpSp>
      <p:sp>
        <p:nvSpPr>
          <p:cNvPr id="429063" name="Rectangle 7"/>
          <p:cNvSpPr>
            <a:spLocks noChangeArrowheads="1"/>
          </p:cNvSpPr>
          <p:nvPr/>
        </p:nvSpPr>
        <p:spPr bwMode="auto">
          <a:xfrm>
            <a:off x="228600" y="152400"/>
            <a:ext cx="122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rgbClr val="FFFF00"/>
                </a:solidFill>
                <a:latin typeface="Arial Rounded MT Bold" pitchFamily="34" charset="0"/>
              </a:rPr>
              <a:t>Add in:</a:t>
            </a:r>
          </a:p>
        </p:txBody>
      </p:sp>
      <p:sp>
        <p:nvSpPr>
          <p:cNvPr id="429064" name="Rectangle 8"/>
          <p:cNvSpPr>
            <a:spLocks noChangeArrowheads="1"/>
          </p:cNvSpPr>
          <p:nvPr/>
        </p:nvSpPr>
        <p:spPr bwMode="auto">
          <a:xfrm>
            <a:off x="0" y="76200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3600" b="0">
                <a:solidFill>
                  <a:srgbClr val="FFFFCC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429065" name="Rectangle 9"/>
          <p:cNvSpPr>
            <a:spLocks noChangeArrowheads="1"/>
          </p:cNvSpPr>
          <p:nvPr/>
        </p:nvSpPr>
        <p:spPr bwMode="auto">
          <a:xfrm>
            <a:off x="3124200" y="80645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3600" b="0">
                <a:solidFill>
                  <a:srgbClr val="FFFFCC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429066" name="Rectangle 10"/>
          <p:cNvSpPr>
            <a:spLocks noChangeArrowheads="1"/>
          </p:cNvSpPr>
          <p:nvPr/>
        </p:nvSpPr>
        <p:spPr bwMode="auto">
          <a:xfrm>
            <a:off x="6248400" y="76200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3600" b="0">
                <a:solidFill>
                  <a:srgbClr val="FFFFCC"/>
                </a:solidFill>
                <a:latin typeface="Arial Black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 descr="75 Produc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5767388"/>
          </a:xfrm>
          <a:prstGeom prst="rect">
            <a:avLst/>
          </a:prstGeom>
          <a:noFill/>
        </p:spPr>
      </p:pic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152400" y="90488"/>
            <a:ext cx="8839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800" b="0">
                <a:solidFill>
                  <a:srgbClr val="FFFF00"/>
                </a:solidFill>
                <a:latin typeface="Arial Rounded MT Bold" pitchFamily="34" charset="0"/>
              </a:rPr>
              <a:t>Apply the same formula to other cleaning products as well.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305800" cy="23622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99FF66"/>
                </a:solidFill>
              </a:rPr>
              <a:t>By the end those Enzyme will reach to the river &amp; the sea and it will safe our environment.</a:t>
            </a:r>
            <a:endParaRPr lang="en-US" sz="40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81000" y="3048000"/>
            <a:ext cx="8534400" cy="30194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4800">
                <a:solidFill>
                  <a:srgbClr val="00497A"/>
                </a:solidFill>
                <a:ea typeface="宋体" pitchFamily="2" charset="-122"/>
              </a:rPr>
              <a:t>酵素不仅可以代替一般家中的化学清洁用品，最后也会流到下水道，还可以一起净化河流与海洋</a:t>
            </a:r>
            <a:r>
              <a:rPr lang="en-US" altLang="zh-CN" sz="4800">
                <a:solidFill>
                  <a:srgbClr val="00497A"/>
                </a:solidFill>
                <a:ea typeface="宋体" pitchFamily="2" charset="-122"/>
              </a:rPr>
              <a:t>,</a:t>
            </a:r>
            <a:r>
              <a:rPr lang="zh-CN" altLang="en-US" sz="4800">
                <a:solidFill>
                  <a:srgbClr val="00497A"/>
                </a:solidFill>
                <a:ea typeface="宋体" pitchFamily="2" charset="-122"/>
              </a:rPr>
              <a:t>保护我们的环境。</a:t>
            </a:r>
            <a:endParaRPr lang="en-US" sz="4800">
              <a:solidFill>
                <a:srgbClr val="00497A"/>
              </a:solidFill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ms-MY" smtClean="0"/>
          </a:p>
        </p:txBody>
      </p:sp>
      <p:sp>
        <p:nvSpPr>
          <p:cNvPr id="801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ms-MY" smtClean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ms-MY" smtClean="0"/>
          </a:p>
        </p:txBody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s-MY" smtClean="0"/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ms-MY" smtClean="0"/>
          </a:p>
        </p:txBody>
      </p:sp>
      <p:sp>
        <p:nvSpPr>
          <p:cNvPr id="80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s-MY" smtClean="0"/>
          </a:p>
        </p:txBody>
      </p:sp>
      <p:pic>
        <p:nvPicPr>
          <p:cNvPr id="112644" name="Picture 4" descr="DSCN24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9812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zh-CN" sz="4000" smtClean="0">
                <a:solidFill>
                  <a:srgbClr val="000066"/>
                </a:solidFill>
                <a:effectLst/>
                <a:latin typeface="Comic Sans MS" pitchFamily="66" charset="0"/>
                <a:ea typeface="宋体" pitchFamily="2" charset="-122"/>
                <a:cs typeface="经典隶书简" pitchFamily="49" charset="-122"/>
              </a:rPr>
              <a:t>To save the global and protect our next generation. We need everyone effort to make enzyme and use it.. </a:t>
            </a: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362200"/>
            <a:ext cx="76866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7251</TotalTime>
  <Words>2001</Words>
  <Application>Microsoft PowerPoint</Application>
  <PresentationFormat>On-screen Show (4:3)</PresentationFormat>
  <Paragraphs>314</Paragraphs>
  <Slides>122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3" baseType="lpstr">
      <vt:lpstr>Ripple</vt:lpstr>
      <vt:lpstr>Slide 1</vt:lpstr>
      <vt:lpstr>Change garbage to enzyme   let   Garbage enzyme saves the earth  &amp;  protects our next generation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Our Objective目标</vt:lpstr>
      <vt:lpstr>Slide 12</vt:lpstr>
      <vt:lpstr>Slide 13</vt:lpstr>
      <vt:lpstr>Slide 14</vt:lpstr>
      <vt:lpstr> Avoiding usage of non-recycle goods or product,   Such as：   &gt; Bring our own  utensil when purchasing food.   &gt; Don’t use plastic bag or poly form.  尽量使用可循环物品  如：   打包食物用自家盒子 买铁罐装食品 </vt:lpstr>
      <vt:lpstr>Slide 16</vt:lpstr>
      <vt:lpstr>Slide 17</vt:lpstr>
      <vt:lpstr>Sea Bird</vt:lpstr>
      <vt:lpstr>Slide 19</vt:lpstr>
      <vt:lpstr>Slide 20</vt:lpstr>
      <vt:lpstr>Household recyclable items:  paper, plastic item, glass, aluminum, steel, electronic item, cloths, toys, shoes, furniture, hand bag, car battery, oils, candle and etc  可再循环物品 :  纸, 塑膠品, 玻璃, 铝, 铁, 电子废料, 衣服, 玩具, 鞋子, 手提包, 旧傢私, 汽车电池,废油, 蜡烛 等.</vt:lpstr>
      <vt:lpstr>Slide 22</vt:lpstr>
      <vt:lpstr>Slide 23</vt:lpstr>
      <vt:lpstr>Pollution in the air</vt:lpstr>
      <vt:lpstr>Slide 25</vt:lpstr>
      <vt:lpstr>环保酵素分解所得的臭氧(O3)有杀菌的功能，而且还帮助增加空气中的含氧量，这就减少了空气中的废气(二氧化碳)热气和毒气等。  Ozone has been recognized as effective bleaching agent and a powerful disinfectant, killing bacteria and funguses more rapidly than chlorine. Ozone helps clean the air and give higher oxygen level in the environment. </vt:lpstr>
      <vt:lpstr>Slide 27</vt:lpstr>
      <vt:lpstr>How Enzyme   =   O3</vt:lpstr>
      <vt:lpstr>From where O is create?   </vt:lpstr>
      <vt:lpstr>  Glucose       Ethanol      Acetic Acid</vt:lpstr>
      <vt:lpstr>酵素能 自然有效分解和消灭有害的微生物和人工化学污染物。  Enzyme has anti bacterial and anti-viral effects. It can also remove  chemical pollutants easily and is a popular household cleanser.</vt:lpstr>
      <vt:lpstr>Save the earth with the waste product from our kitchen  Mankind can live in toxic free environment and enjoy            non toxic food. </vt:lpstr>
      <vt:lpstr>Slide 33</vt:lpstr>
      <vt:lpstr>Agriculture</vt:lpstr>
      <vt:lpstr>Slide 35</vt:lpstr>
      <vt:lpstr>Adding Enzyme in the Feed</vt:lpstr>
      <vt:lpstr>Slide 37</vt:lpstr>
      <vt:lpstr>Slide 38</vt:lpstr>
      <vt:lpstr>The transformation of unfertilized sandy land to prosperous healthy farm land</vt:lpstr>
      <vt:lpstr>The progress of the plantation in the sandy soil land  </vt:lpstr>
      <vt:lpstr>Slide 41</vt:lpstr>
      <vt:lpstr>These Orchid are sprayed with enzyme once a week. The enzyme help to boost the process of blossom</vt:lpstr>
      <vt:lpstr>The root are also stronger after sprayed with enzyme.</vt:lpstr>
      <vt:lpstr>With Enzyme 60% Orchid is flowering every time.</vt:lpstr>
      <vt:lpstr>Slide 45</vt:lpstr>
      <vt:lpstr>Nearly 900g per fruit 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The to use of  Garbage ENZYME  环保酵素的用法 :</vt:lpstr>
      <vt:lpstr>Save Environment by  ENZYME  酵素 保护家居环境</vt:lpstr>
      <vt:lpstr>Slide 57</vt:lpstr>
      <vt:lpstr>Slide 58</vt:lpstr>
      <vt:lpstr>Slide 59</vt:lpstr>
      <vt:lpstr>Slide 60</vt:lpstr>
      <vt:lpstr>Slide 61</vt:lpstr>
      <vt:lpstr>Slide 62</vt:lpstr>
      <vt:lpstr>13/9/2008 before pouring enzyme </vt:lpstr>
      <vt:lpstr>1st day Pouring Enzyme   </vt:lpstr>
      <vt:lpstr>14/9/2008 2nd day </vt:lpstr>
      <vt:lpstr>15/9/2008  3rd day </vt:lpstr>
      <vt:lpstr> 16/9/2008  4th day</vt:lpstr>
      <vt:lpstr>Slide 68</vt:lpstr>
      <vt:lpstr>Slide 69</vt:lpstr>
      <vt:lpstr>Slide 70</vt:lpstr>
      <vt:lpstr>Slide 71</vt:lpstr>
      <vt:lpstr>House Hold 家居用品 Non-toxic &amp; pollution free Kitchen  没有毒素污染的厨房</vt:lpstr>
      <vt:lpstr>Slide 73</vt:lpstr>
      <vt:lpstr>Slide 74</vt:lpstr>
      <vt:lpstr>Slide 75</vt:lpstr>
      <vt:lpstr>Slide 76</vt:lpstr>
      <vt:lpstr>Slide 77</vt:lpstr>
      <vt:lpstr>Soak vegetable/fruit into water together with 2 spoon of enzyme for 30min, it will remove pesticide, herbicide, heave metal, worm from the vegetable. It will enhance the taste of the food. </vt:lpstr>
      <vt:lpstr>Slide 79</vt:lpstr>
      <vt:lpstr>Slide 80</vt:lpstr>
      <vt:lpstr>Personal Health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糖尿病 Diabetic</vt:lpstr>
      <vt:lpstr>Slide 90</vt:lpstr>
      <vt:lpstr>Slide 91</vt:lpstr>
      <vt:lpstr>Slide 92</vt:lpstr>
      <vt:lpstr>Slide 93</vt:lpstr>
      <vt:lpstr>Slide 94</vt:lpstr>
      <vt:lpstr>By the end those Enzyme will reach to the river &amp; the sea and it will safe our environment.</vt:lpstr>
      <vt:lpstr>Slide 96</vt:lpstr>
      <vt:lpstr>Slide 97</vt:lpstr>
      <vt:lpstr>Slide 98</vt:lpstr>
      <vt:lpstr>To save the global and protect our next generation. We need everyone effort to make enzyme and use it.. </vt:lpstr>
      <vt:lpstr>Slide 100</vt:lpstr>
      <vt:lpstr>Slide 101</vt:lpstr>
      <vt:lpstr>Slide 102</vt:lpstr>
      <vt:lpstr>Volunteers not only contributing their time and also financially support the enzyme project.  Their intention is to let everyone obtained a bottle after attended the public talk. </vt:lpstr>
      <vt:lpstr>紅沙糖 　　　　　　 Black Sugar 剩饭果皮 　　　　　 Kitchen Waste 水                   　　 Water  酿制3个月 Fermentation for 3 months</vt:lpstr>
      <vt:lpstr>Slide 105</vt:lpstr>
      <vt:lpstr>Slide 106</vt:lpstr>
      <vt:lpstr>Brown Sugar / Jaggery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Enzyme water after ferment for 3 months</vt:lpstr>
      <vt:lpstr>Slide 116</vt:lpstr>
      <vt:lpstr>Slide 117</vt:lpstr>
      <vt:lpstr>请注意Reminder</vt:lpstr>
      <vt:lpstr>请注意Reminder</vt:lpstr>
      <vt:lpstr>如果所有的人都把自己家里的垃圾转化为有用的垃圾酵素，不仅保护地球，而且会使人类生活在没有毒害的空气里， 食物也将远离毒素。</vt:lpstr>
      <vt:lpstr>谢谢您！ 爱我们的地球！</vt:lpstr>
      <vt:lpstr>Slide 122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环保酵素</dc:title>
  <dc:creator>cheang</dc:creator>
  <cp:lastModifiedBy>abc</cp:lastModifiedBy>
  <cp:revision>208</cp:revision>
  <cp:lastPrinted>1601-01-01T00:00:00Z</cp:lastPrinted>
  <dcterms:created xsi:type="dcterms:W3CDTF">2007-04-20T05:03:16Z</dcterms:created>
  <dcterms:modified xsi:type="dcterms:W3CDTF">2011-04-03T15:19:01Z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